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7" r:id="rId3"/>
    <p:sldId id="339" r:id="rId4"/>
    <p:sldId id="349" r:id="rId5"/>
    <p:sldId id="258" r:id="rId6"/>
    <p:sldId id="350" r:id="rId7"/>
    <p:sldId id="266" r:id="rId8"/>
    <p:sldId id="267" r:id="rId9"/>
    <p:sldId id="346" r:id="rId10"/>
    <p:sldId id="269" r:id="rId11"/>
    <p:sldId id="347" r:id="rId12"/>
    <p:sldId id="348" r:id="rId13"/>
    <p:sldId id="270" r:id="rId14"/>
    <p:sldId id="335" r:id="rId15"/>
    <p:sldId id="351" r:id="rId16"/>
    <p:sldId id="327" r:id="rId17"/>
    <p:sldId id="326" r:id="rId18"/>
    <p:sldId id="341" r:id="rId19"/>
    <p:sldId id="352" r:id="rId20"/>
    <p:sldId id="328" r:id="rId21"/>
    <p:sldId id="329" r:id="rId22"/>
    <p:sldId id="331" r:id="rId23"/>
    <p:sldId id="330" r:id="rId24"/>
    <p:sldId id="276" r:id="rId25"/>
    <p:sldId id="278" r:id="rId26"/>
    <p:sldId id="279" r:id="rId27"/>
    <p:sldId id="305" r:id="rId28"/>
    <p:sldId id="314" r:id="rId29"/>
    <p:sldId id="343" r:id="rId30"/>
    <p:sldId id="344" r:id="rId31"/>
    <p:sldId id="354" r:id="rId32"/>
    <p:sldId id="355" r:id="rId3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003300"/>
    <a:srgbClr val="003366"/>
    <a:srgbClr val="800000"/>
    <a:srgbClr val="990000"/>
    <a:srgbClr val="660033"/>
    <a:srgbClr val="336699"/>
    <a:srgbClr val="333333"/>
    <a:srgbClr val="00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4" autoAdjust="0"/>
    <p:restoredTop sz="94660"/>
  </p:normalViewPr>
  <p:slideViewPr>
    <p:cSldViewPr>
      <p:cViewPr varScale="1">
        <p:scale>
          <a:sx n="63" d="100"/>
          <a:sy n="63"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Sheet1!$A$3</c:f>
              <c:strCache>
                <c:ptCount val="1"/>
                <c:pt idx="0">
                  <c:v>Yes</c:v>
                </c:pt>
              </c:strCache>
            </c:strRef>
          </c:tx>
          <c:spPr>
            <a:solidFill>
              <a:srgbClr val="8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Sheet1!$B$2:$D$2</c:f>
              <c:strCache>
                <c:ptCount val="3"/>
                <c:pt idx="0">
                  <c:v>Uninformed Ballot</c:v>
                </c:pt>
                <c:pt idx="1">
                  <c:v>Opposition Informed Ballot</c:v>
                </c:pt>
                <c:pt idx="2">
                  <c:v>Support Informed Ballot</c:v>
                </c:pt>
              </c:strCache>
            </c:strRef>
          </c:cat>
          <c:val>
            <c:numRef>
              <c:f>Sheet1!$B$3:$D$3</c:f>
              <c:numCache>
                <c:formatCode>0%</c:formatCode>
                <c:ptCount val="3"/>
                <c:pt idx="0">
                  <c:v>0.69</c:v>
                </c:pt>
                <c:pt idx="1">
                  <c:v>0.71</c:v>
                </c:pt>
                <c:pt idx="2">
                  <c:v>0.78</c:v>
                </c:pt>
              </c:numCache>
            </c:numRef>
          </c:val>
          <c:extLst>
            <c:ext xmlns:c16="http://schemas.microsoft.com/office/drawing/2014/chart" uri="{C3380CC4-5D6E-409C-BE32-E72D297353CC}">
              <c16:uniqueId val="{00000000-EEF2-46E9-8C3A-559465667B6F}"/>
            </c:ext>
          </c:extLst>
        </c:ser>
        <c:ser>
          <c:idx val="1"/>
          <c:order val="1"/>
          <c:tx>
            <c:strRef>
              <c:f>Sheet1!$A$4</c:f>
              <c:strCache>
                <c:ptCount val="1"/>
                <c:pt idx="0">
                  <c:v>No</c:v>
                </c:pt>
              </c:strCache>
            </c:strRef>
          </c:tx>
          <c:spPr>
            <a:solidFill>
              <a:srgbClr val="003366"/>
            </a:solidFill>
          </c:spPr>
          <c:invertIfNegative val="0"/>
          <c:dLbls>
            <c:dLbl>
              <c:idx val="0"/>
              <c:layout>
                <c:manualLayout>
                  <c:x val="2.1452145214521452E-2"/>
                  <c:y val="-1.2121212121212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EF2-46E9-8C3A-559465667B6F}"/>
                </c:ext>
              </c:extLst>
            </c:dLbl>
            <c:dLbl>
              <c:idx val="1"/>
              <c:layout>
                <c:manualLayout>
                  <c:x val="2.4752475247524754E-2"/>
                  <c:y val="-2.4242424242424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EF2-46E9-8C3A-559465667B6F}"/>
                </c:ext>
              </c:extLst>
            </c:dLbl>
            <c:dLbl>
              <c:idx val="2"/>
              <c:layout>
                <c:manualLayout>
                  <c:x val="1.8151815181518153E-2"/>
                  <c:y val="-2.4242424242424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EF2-46E9-8C3A-559465667B6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Sheet1!$B$2:$D$2</c:f>
              <c:strCache>
                <c:ptCount val="3"/>
                <c:pt idx="0">
                  <c:v>Uninformed Ballot</c:v>
                </c:pt>
                <c:pt idx="1">
                  <c:v>Opposition Informed Ballot</c:v>
                </c:pt>
                <c:pt idx="2">
                  <c:v>Support Informed Ballot</c:v>
                </c:pt>
              </c:strCache>
            </c:strRef>
          </c:cat>
          <c:val>
            <c:numRef>
              <c:f>Sheet1!$B$4:$D$4</c:f>
              <c:numCache>
                <c:formatCode>0%</c:formatCode>
                <c:ptCount val="3"/>
                <c:pt idx="0">
                  <c:v>0.17</c:v>
                </c:pt>
                <c:pt idx="1">
                  <c:v>0.2</c:v>
                </c:pt>
                <c:pt idx="2">
                  <c:v>0.18</c:v>
                </c:pt>
              </c:numCache>
            </c:numRef>
          </c:val>
          <c:extLst>
            <c:ext xmlns:c16="http://schemas.microsoft.com/office/drawing/2014/chart" uri="{C3380CC4-5D6E-409C-BE32-E72D297353CC}">
              <c16:uniqueId val="{00000004-EEF2-46E9-8C3A-559465667B6F}"/>
            </c:ext>
          </c:extLst>
        </c:ser>
        <c:dLbls>
          <c:showLegendKey val="0"/>
          <c:showVal val="0"/>
          <c:showCatName val="0"/>
          <c:showSerName val="0"/>
          <c:showPercent val="0"/>
          <c:showBubbleSize val="0"/>
        </c:dLbls>
        <c:gapWidth val="150"/>
        <c:shape val="box"/>
        <c:axId val="221203456"/>
        <c:axId val="221205248"/>
        <c:axId val="0"/>
      </c:bar3DChart>
      <c:catAx>
        <c:axId val="221203456"/>
        <c:scaling>
          <c:orientation val="minMax"/>
        </c:scaling>
        <c:delete val="0"/>
        <c:axPos val="b"/>
        <c:numFmt formatCode="General" sourceLinked="0"/>
        <c:majorTickMark val="out"/>
        <c:minorTickMark val="none"/>
        <c:tickLblPos val="nextTo"/>
        <c:crossAx val="221205248"/>
        <c:crosses val="autoZero"/>
        <c:auto val="1"/>
        <c:lblAlgn val="ctr"/>
        <c:lblOffset val="100"/>
        <c:noMultiLvlLbl val="0"/>
      </c:catAx>
      <c:valAx>
        <c:axId val="221205248"/>
        <c:scaling>
          <c:orientation val="minMax"/>
        </c:scaling>
        <c:delete val="0"/>
        <c:axPos val="l"/>
        <c:majorGridlines/>
        <c:numFmt formatCode="0%" sourceLinked="1"/>
        <c:majorTickMark val="out"/>
        <c:minorTickMark val="none"/>
        <c:tickLblPos val="nextTo"/>
        <c:crossAx val="2212034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0.14000000000000001</c:v>
                </c:pt>
              </c:numCache>
            </c:numRef>
          </c:val>
          <c:extLst>
            <c:ext xmlns:c16="http://schemas.microsoft.com/office/drawing/2014/chart" uri="{C3380CC4-5D6E-409C-BE32-E72D297353CC}">
              <c16:uniqueId val="{00000000-FA1D-45ED-9E4D-EEA263DADFE3}"/>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A1D-45ED-9E4D-EEA263DADFE3}"/>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0.11</c:v>
                </c:pt>
              </c:numCache>
            </c:numRef>
          </c:val>
          <c:extLst>
            <c:ext xmlns:c16="http://schemas.microsoft.com/office/drawing/2014/chart" uri="{C3380CC4-5D6E-409C-BE32-E72D297353CC}">
              <c16:uniqueId val="{00000002-FA1D-45ED-9E4D-EEA263DADFE3}"/>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0.3</c:v>
                </c:pt>
              </c:numCache>
            </c:numRef>
          </c:val>
          <c:extLst>
            <c:ext xmlns:c16="http://schemas.microsoft.com/office/drawing/2014/chart" uri="{C3380CC4-5D6E-409C-BE32-E72D297353CC}">
              <c16:uniqueId val="{00000003-FA1D-45ED-9E4D-EEA263DADFE3}"/>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0.19</c:v>
                </c:pt>
              </c:numCache>
            </c:numRef>
          </c:val>
          <c:extLst>
            <c:ext xmlns:c16="http://schemas.microsoft.com/office/drawing/2014/chart" uri="{C3380CC4-5D6E-409C-BE32-E72D297353CC}">
              <c16:uniqueId val="{00000004-FA1D-45ED-9E4D-EEA263DADFE3}"/>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0.26</c:v>
                </c:pt>
              </c:numCache>
            </c:numRef>
          </c:val>
          <c:extLst>
            <c:ext xmlns:c16="http://schemas.microsoft.com/office/drawing/2014/chart" uri="{C3380CC4-5D6E-409C-BE32-E72D297353CC}">
              <c16:uniqueId val="{00000005-FA1D-45ED-9E4D-EEA263DADFE3}"/>
            </c:ext>
          </c:extLst>
        </c:ser>
        <c:dLbls>
          <c:showLegendKey val="0"/>
          <c:showVal val="0"/>
          <c:showCatName val="0"/>
          <c:showSerName val="0"/>
          <c:showPercent val="0"/>
          <c:showBubbleSize val="0"/>
        </c:dLbls>
        <c:gapWidth val="150"/>
        <c:shape val="box"/>
        <c:axId val="231473920"/>
        <c:axId val="231475456"/>
        <c:axId val="0"/>
      </c:bar3DChart>
      <c:catAx>
        <c:axId val="231473920"/>
        <c:scaling>
          <c:orientation val="minMax"/>
        </c:scaling>
        <c:delete val="0"/>
        <c:axPos val="b"/>
        <c:numFmt formatCode="General" sourceLinked="0"/>
        <c:majorTickMark val="out"/>
        <c:minorTickMark val="none"/>
        <c:tickLblPos val="nextTo"/>
        <c:crossAx val="231475456"/>
        <c:crosses val="autoZero"/>
        <c:auto val="1"/>
        <c:lblAlgn val="ctr"/>
        <c:lblOffset val="100"/>
        <c:noMultiLvlLbl val="0"/>
      </c:catAx>
      <c:valAx>
        <c:axId val="231475456"/>
        <c:scaling>
          <c:orientation val="minMax"/>
        </c:scaling>
        <c:delete val="0"/>
        <c:axPos val="l"/>
        <c:majorGridlines/>
        <c:numFmt formatCode="0%" sourceLinked="1"/>
        <c:majorTickMark val="out"/>
        <c:minorTickMark val="none"/>
        <c:tickLblPos val="nextTo"/>
        <c:crossAx val="2314739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0.17</c:v>
                </c:pt>
              </c:numCache>
            </c:numRef>
          </c:val>
          <c:extLst>
            <c:ext xmlns:c16="http://schemas.microsoft.com/office/drawing/2014/chart" uri="{C3380CC4-5D6E-409C-BE32-E72D297353CC}">
              <c16:uniqueId val="{00000000-02DD-43C0-8792-26735B417B02}"/>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14%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2DD-43C0-8792-26735B417B02}"/>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0.14000000000000001</c:v>
                </c:pt>
              </c:numCache>
            </c:numRef>
          </c:val>
          <c:extLst>
            <c:ext xmlns:c16="http://schemas.microsoft.com/office/drawing/2014/chart" uri="{C3380CC4-5D6E-409C-BE32-E72D297353CC}">
              <c16:uniqueId val="{00000002-02DD-43C0-8792-26735B417B02}"/>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0.22</c:v>
                </c:pt>
              </c:numCache>
            </c:numRef>
          </c:val>
          <c:extLst>
            <c:ext xmlns:c16="http://schemas.microsoft.com/office/drawing/2014/chart" uri="{C3380CC4-5D6E-409C-BE32-E72D297353CC}">
              <c16:uniqueId val="{00000003-02DD-43C0-8792-26735B417B02}"/>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0.15</c:v>
                </c:pt>
              </c:numCache>
            </c:numRef>
          </c:val>
          <c:extLst>
            <c:ext xmlns:c16="http://schemas.microsoft.com/office/drawing/2014/chart" uri="{C3380CC4-5D6E-409C-BE32-E72D297353CC}">
              <c16:uniqueId val="{00000004-02DD-43C0-8792-26735B417B02}"/>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0.32</c:v>
                </c:pt>
              </c:numCache>
            </c:numRef>
          </c:val>
          <c:extLst>
            <c:ext xmlns:c16="http://schemas.microsoft.com/office/drawing/2014/chart" uri="{C3380CC4-5D6E-409C-BE32-E72D297353CC}">
              <c16:uniqueId val="{00000005-02DD-43C0-8792-26735B417B02}"/>
            </c:ext>
          </c:extLst>
        </c:ser>
        <c:dLbls>
          <c:showLegendKey val="0"/>
          <c:showVal val="0"/>
          <c:showCatName val="0"/>
          <c:showSerName val="0"/>
          <c:showPercent val="0"/>
          <c:showBubbleSize val="0"/>
        </c:dLbls>
        <c:gapWidth val="150"/>
        <c:shape val="box"/>
        <c:axId val="231559552"/>
        <c:axId val="231561088"/>
        <c:axId val="0"/>
      </c:bar3DChart>
      <c:catAx>
        <c:axId val="231559552"/>
        <c:scaling>
          <c:orientation val="minMax"/>
        </c:scaling>
        <c:delete val="0"/>
        <c:axPos val="b"/>
        <c:numFmt formatCode="General" sourceLinked="0"/>
        <c:majorTickMark val="out"/>
        <c:minorTickMark val="none"/>
        <c:tickLblPos val="nextTo"/>
        <c:crossAx val="231561088"/>
        <c:crosses val="autoZero"/>
        <c:auto val="1"/>
        <c:lblAlgn val="ctr"/>
        <c:lblOffset val="100"/>
        <c:noMultiLvlLbl val="0"/>
      </c:catAx>
      <c:valAx>
        <c:axId val="231561088"/>
        <c:scaling>
          <c:orientation val="minMax"/>
        </c:scaling>
        <c:delete val="0"/>
        <c:axPos val="l"/>
        <c:majorGridlines/>
        <c:numFmt formatCode="0%" sourceLinked="1"/>
        <c:majorTickMark val="out"/>
        <c:minorTickMark val="none"/>
        <c:tickLblPos val="nextTo"/>
        <c:crossAx val="2315595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0.65</c:v>
                </c:pt>
              </c:numCache>
            </c:numRef>
          </c:val>
          <c:extLst>
            <c:ext xmlns:c16="http://schemas.microsoft.com/office/drawing/2014/chart" uri="{C3380CC4-5D6E-409C-BE32-E72D297353CC}">
              <c16:uniqueId val="{00000000-74D1-4120-8CD7-CF515D73E10D}"/>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4D1-4120-8CD7-CF515D73E10D}"/>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0.21</c:v>
                </c:pt>
              </c:numCache>
            </c:numRef>
          </c:val>
          <c:extLst>
            <c:ext xmlns:c16="http://schemas.microsoft.com/office/drawing/2014/chart" uri="{C3380CC4-5D6E-409C-BE32-E72D297353CC}">
              <c16:uniqueId val="{00000002-74D1-4120-8CD7-CF515D73E10D}"/>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0.03</c:v>
                </c:pt>
              </c:numCache>
            </c:numRef>
          </c:val>
          <c:extLst>
            <c:ext xmlns:c16="http://schemas.microsoft.com/office/drawing/2014/chart" uri="{C3380CC4-5D6E-409C-BE32-E72D297353CC}">
              <c16:uniqueId val="{00000003-74D1-4120-8CD7-CF515D73E10D}"/>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0.04</c:v>
                </c:pt>
              </c:numCache>
            </c:numRef>
          </c:val>
          <c:extLst>
            <c:ext xmlns:c16="http://schemas.microsoft.com/office/drawing/2014/chart" uri="{C3380CC4-5D6E-409C-BE32-E72D297353CC}">
              <c16:uniqueId val="{00000004-74D1-4120-8CD7-CF515D73E10D}"/>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0.06</c:v>
                </c:pt>
              </c:numCache>
            </c:numRef>
          </c:val>
          <c:extLst>
            <c:ext xmlns:c16="http://schemas.microsoft.com/office/drawing/2014/chart" uri="{C3380CC4-5D6E-409C-BE32-E72D297353CC}">
              <c16:uniqueId val="{00000005-74D1-4120-8CD7-CF515D73E10D}"/>
            </c:ext>
          </c:extLst>
        </c:ser>
        <c:dLbls>
          <c:showLegendKey val="0"/>
          <c:showVal val="0"/>
          <c:showCatName val="0"/>
          <c:showSerName val="0"/>
          <c:showPercent val="0"/>
          <c:showBubbleSize val="0"/>
        </c:dLbls>
        <c:gapWidth val="150"/>
        <c:shape val="box"/>
        <c:axId val="231242368"/>
        <c:axId val="231256448"/>
        <c:axId val="0"/>
      </c:bar3DChart>
      <c:catAx>
        <c:axId val="231242368"/>
        <c:scaling>
          <c:orientation val="minMax"/>
        </c:scaling>
        <c:delete val="0"/>
        <c:axPos val="b"/>
        <c:numFmt formatCode="General" sourceLinked="0"/>
        <c:majorTickMark val="out"/>
        <c:minorTickMark val="none"/>
        <c:tickLblPos val="nextTo"/>
        <c:crossAx val="231256448"/>
        <c:crosses val="autoZero"/>
        <c:auto val="1"/>
        <c:lblAlgn val="ctr"/>
        <c:lblOffset val="100"/>
        <c:noMultiLvlLbl val="0"/>
      </c:catAx>
      <c:valAx>
        <c:axId val="231256448"/>
        <c:scaling>
          <c:orientation val="minMax"/>
        </c:scaling>
        <c:delete val="0"/>
        <c:axPos val="l"/>
        <c:majorGridlines/>
        <c:numFmt formatCode="0%" sourceLinked="1"/>
        <c:majorTickMark val="out"/>
        <c:minorTickMark val="none"/>
        <c:tickLblPos val="nextTo"/>
        <c:crossAx val="2312423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0.57999999999999996</c:v>
                </c:pt>
              </c:numCache>
            </c:numRef>
          </c:val>
          <c:extLst>
            <c:ext xmlns:c16="http://schemas.microsoft.com/office/drawing/2014/chart" uri="{C3380CC4-5D6E-409C-BE32-E72D297353CC}">
              <c16:uniqueId val="{00000000-DE47-4D6F-BEBF-BF142C5DCF23}"/>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26%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E47-4D6F-BEBF-BF142C5DCF23}"/>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0.26</c:v>
                </c:pt>
              </c:numCache>
            </c:numRef>
          </c:val>
          <c:extLst>
            <c:ext xmlns:c16="http://schemas.microsoft.com/office/drawing/2014/chart" uri="{C3380CC4-5D6E-409C-BE32-E72D297353CC}">
              <c16:uniqueId val="{00000002-DE47-4D6F-BEBF-BF142C5DCF23}"/>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0.05</c:v>
                </c:pt>
              </c:numCache>
            </c:numRef>
          </c:val>
          <c:extLst>
            <c:ext xmlns:c16="http://schemas.microsoft.com/office/drawing/2014/chart" uri="{C3380CC4-5D6E-409C-BE32-E72D297353CC}">
              <c16:uniqueId val="{00000003-DE47-4D6F-BEBF-BF142C5DCF23}"/>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0.04</c:v>
                </c:pt>
              </c:numCache>
            </c:numRef>
          </c:val>
          <c:extLst>
            <c:ext xmlns:c16="http://schemas.microsoft.com/office/drawing/2014/chart" uri="{C3380CC4-5D6E-409C-BE32-E72D297353CC}">
              <c16:uniqueId val="{00000004-DE47-4D6F-BEBF-BF142C5DCF23}"/>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7.0000000000000007E-2</c:v>
                </c:pt>
              </c:numCache>
            </c:numRef>
          </c:val>
          <c:extLst>
            <c:ext xmlns:c16="http://schemas.microsoft.com/office/drawing/2014/chart" uri="{C3380CC4-5D6E-409C-BE32-E72D297353CC}">
              <c16:uniqueId val="{00000005-DE47-4D6F-BEBF-BF142C5DCF23}"/>
            </c:ext>
          </c:extLst>
        </c:ser>
        <c:dLbls>
          <c:showLegendKey val="0"/>
          <c:showVal val="0"/>
          <c:showCatName val="0"/>
          <c:showSerName val="0"/>
          <c:showPercent val="0"/>
          <c:showBubbleSize val="0"/>
        </c:dLbls>
        <c:gapWidth val="150"/>
        <c:shape val="box"/>
        <c:axId val="231426688"/>
        <c:axId val="231436672"/>
        <c:axId val="0"/>
      </c:bar3DChart>
      <c:catAx>
        <c:axId val="231426688"/>
        <c:scaling>
          <c:orientation val="minMax"/>
        </c:scaling>
        <c:delete val="0"/>
        <c:axPos val="b"/>
        <c:numFmt formatCode="General" sourceLinked="0"/>
        <c:majorTickMark val="out"/>
        <c:minorTickMark val="none"/>
        <c:tickLblPos val="nextTo"/>
        <c:crossAx val="231436672"/>
        <c:crosses val="autoZero"/>
        <c:auto val="1"/>
        <c:lblAlgn val="ctr"/>
        <c:lblOffset val="100"/>
        <c:noMultiLvlLbl val="0"/>
      </c:catAx>
      <c:valAx>
        <c:axId val="231436672"/>
        <c:scaling>
          <c:orientation val="minMax"/>
        </c:scaling>
        <c:delete val="0"/>
        <c:axPos val="l"/>
        <c:majorGridlines/>
        <c:numFmt formatCode="0%" sourceLinked="1"/>
        <c:majorTickMark val="out"/>
        <c:minorTickMark val="none"/>
        <c:tickLblPos val="nextTo"/>
        <c:crossAx val="2314266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0.6</c:v>
                </c:pt>
              </c:numCache>
            </c:numRef>
          </c:val>
          <c:extLst>
            <c:ext xmlns:c16="http://schemas.microsoft.com/office/drawing/2014/chart" uri="{C3380CC4-5D6E-409C-BE32-E72D297353CC}">
              <c16:uniqueId val="{00000000-796B-433F-B36B-3D11E088D184}"/>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23%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96B-433F-B36B-3D11E088D184}"/>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0.23</c:v>
                </c:pt>
              </c:numCache>
            </c:numRef>
          </c:val>
          <c:extLst>
            <c:ext xmlns:c16="http://schemas.microsoft.com/office/drawing/2014/chart" uri="{C3380CC4-5D6E-409C-BE32-E72D297353CC}">
              <c16:uniqueId val="{00000002-796B-433F-B36B-3D11E088D184}"/>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0.04</c:v>
                </c:pt>
              </c:numCache>
            </c:numRef>
          </c:val>
          <c:extLst>
            <c:ext xmlns:c16="http://schemas.microsoft.com/office/drawing/2014/chart" uri="{C3380CC4-5D6E-409C-BE32-E72D297353CC}">
              <c16:uniqueId val="{00000003-796B-433F-B36B-3D11E088D184}"/>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0.04</c:v>
                </c:pt>
              </c:numCache>
            </c:numRef>
          </c:val>
          <c:extLst>
            <c:ext xmlns:c16="http://schemas.microsoft.com/office/drawing/2014/chart" uri="{C3380CC4-5D6E-409C-BE32-E72D297353CC}">
              <c16:uniqueId val="{00000004-796B-433F-B36B-3D11E088D184}"/>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0.08</c:v>
                </c:pt>
              </c:numCache>
            </c:numRef>
          </c:val>
          <c:extLst>
            <c:ext xmlns:c16="http://schemas.microsoft.com/office/drawing/2014/chart" uri="{C3380CC4-5D6E-409C-BE32-E72D297353CC}">
              <c16:uniqueId val="{00000005-796B-433F-B36B-3D11E088D184}"/>
            </c:ext>
          </c:extLst>
        </c:ser>
        <c:dLbls>
          <c:showLegendKey val="0"/>
          <c:showVal val="0"/>
          <c:showCatName val="0"/>
          <c:showSerName val="0"/>
          <c:showPercent val="0"/>
          <c:showBubbleSize val="0"/>
        </c:dLbls>
        <c:gapWidth val="150"/>
        <c:shape val="box"/>
        <c:axId val="232089856"/>
        <c:axId val="232108032"/>
        <c:axId val="0"/>
      </c:bar3DChart>
      <c:catAx>
        <c:axId val="232089856"/>
        <c:scaling>
          <c:orientation val="minMax"/>
        </c:scaling>
        <c:delete val="0"/>
        <c:axPos val="b"/>
        <c:numFmt formatCode="General" sourceLinked="0"/>
        <c:majorTickMark val="out"/>
        <c:minorTickMark val="none"/>
        <c:tickLblPos val="nextTo"/>
        <c:crossAx val="232108032"/>
        <c:crosses val="autoZero"/>
        <c:auto val="1"/>
        <c:lblAlgn val="ctr"/>
        <c:lblOffset val="100"/>
        <c:noMultiLvlLbl val="0"/>
      </c:catAx>
      <c:valAx>
        <c:axId val="232108032"/>
        <c:scaling>
          <c:orientation val="minMax"/>
        </c:scaling>
        <c:delete val="0"/>
        <c:axPos val="l"/>
        <c:majorGridlines/>
        <c:numFmt formatCode="0%" sourceLinked="1"/>
        <c:majorTickMark val="out"/>
        <c:minorTickMark val="none"/>
        <c:tickLblPos val="nextTo"/>
        <c:crossAx val="2320898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Sheet1!$C$3</c:f>
              <c:strCache>
                <c:ptCount val="1"/>
                <c:pt idx="0">
                  <c:v>Much More Likely</c:v>
                </c:pt>
              </c:strCache>
            </c:strRef>
          </c:tx>
          <c:spPr>
            <a:solidFill>
              <a:srgbClr val="0033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Sheet1!$D$3:$F$3</c:f>
              <c:numCache>
                <c:formatCode>General</c:formatCode>
                <c:ptCount val="3"/>
                <c:pt idx="0" formatCode="0%">
                  <c:v>0.55000000000000004</c:v>
                </c:pt>
              </c:numCache>
            </c:numRef>
          </c:val>
          <c:extLst>
            <c:ext xmlns:c16="http://schemas.microsoft.com/office/drawing/2014/chart" uri="{C3380CC4-5D6E-409C-BE32-E72D297353CC}">
              <c16:uniqueId val="{00000000-B79F-4894-B71E-9E5B15A2B027}"/>
            </c:ext>
          </c:extLst>
        </c:ser>
        <c:ser>
          <c:idx val="1"/>
          <c:order val="1"/>
          <c:tx>
            <c:strRef>
              <c:f>Sheet1!$C$4</c:f>
              <c:strCache>
                <c:ptCount val="1"/>
                <c:pt idx="0">
                  <c:v>More Likely</c:v>
                </c:pt>
              </c:strCache>
            </c:strRef>
          </c:tx>
          <c:spPr>
            <a:solidFill>
              <a:srgbClr val="800000"/>
            </a:solidFill>
          </c:spPr>
          <c:invertIfNegative val="0"/>
          <c:dLbls>
            <c:dLbl>
              <c:idx val="0"/>
              <c:tx>
                <c:rich>
                  <a:bodyPr/>
                  <a:lstStyle/>
                  <a:p>
                    <a:r>
                      <a:rPr lang="en-US" dirty="0">
                        <a:solidFill>
                          <a:schemeClr val="tx1"/>
                        </a:solidFill>
                      </a:rPr>
                      <a:t>25%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79F-4894-B71E-9E5B15A2B027}"/>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Sheet1!$D$4:$F$4</c:f>
              <c:numCache>
                <c:formatCode>General</c:formatCode>
                <c:ptCount val="3"/>
                <c:pt idx="0" formatCode="0%">
                  <c:v>0.25</c:v>
                </c:pt>
              </c:numCache>
            </c:numRef>
          </c:val>
          <c:extLst>
            <c:ext xmlns:c16="http://schemas.microsoft.com/office/drawing/2014/chart" uri="{C3380CC4-5D6E-409C-BE32-E72D297353CC}">
              <c16:uniqueId val="{00000002-B79F-4894-B71E-9E5B15A2B027}"/>
            </c:ext>
          </c:extLst>
        </c:ser>
        <c:ser>
          <c:idx val="2"/>
          <c:order val="2"/>
          <c:tx>
            <c:strRef>
              <c:f>Sheet1!$C$5</c:f>
              <c:strCache>
                <c:ptCount val="1"/>
                <c:pt idx="0">
                  <c:v>Less Likely</c:v>
                </c:pt>
              </c:strCache>
            </c:strRef>
          </c:tx>
          <c:spPr>
            <a:solidFill>
              <a:srgbClr val="003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Sheet1!$D$5:$F$5</c:f>
              <c:numCache>
                <c:formatCode>0%</c:formatCode>
                <c:ptCount val="3"/>
                <c:pt idx="1">
                  <c:v>0.04</c:v>
                </c:pt>
              </c:numCache>
            </c:numRef>
          </c:val>
          <c:extLst>
            <c:ext xmlns:c16="http://schemas.microsoft.com/office/drawing/2014/chart" uri="{C3380CC4-5D6E-409C-BE32-E72D297353CC}">
              <c16:uniqueId val="{00000003-B79F-4894-B71E-9E5B15A2B027}"/>
            </c:ext>
          </c:extLst>
        </c:ser>
        <c:ser>
          <c:idx val="3"/>
          <c:order val="3"/>
          <c:tx>
            <c:strRef>
              <c:f>Sheet1!$C$6</c:f>
              <c:strCache>
                <c:ptCount val="1"/>
                <c:pt idx="0">
                  <c:v>Much Less Likely</c:v>
                </c:pt>
              </c:strCache>
            </c:strRef>
          </c:tx>
          <c:spPr>
            <a:solidFill>
              <a:srgbClr val="DDDDDD">
                <a:lumMod val="5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Sheet1!$D$6:$F$6</c:f>
              <c:numCache>
                <c:formatCode>0%</c:formatCode>
                <c:ptCount val="3"/>
                <c:pt idx="1">
                  <c:v>0.06</c:v>
                </c:pt>
              </c:numCache>
            </c:numRef>
          </c:val>
          <c:extLst>
            <c:ext xmlns:c16="http://schemas.microsoft.com/office/drawing/2014/chart" uri="{C3380CC4-5D6E-409C-BE32-E72D297353CC}">
              <c16:uniqueId val="{00000004-B79F-4894-B71E-9E5B15A2B027}"/>
            </c:ext>
          </c:extLst>
        </c:ser>
        <c:ser>
          <c:idx val="4"/>
          <c:order val="4"/>
          <c:tx>
            <c:strRef>
              <c:f>Sheet1!$C$7</c:f>
              <c:strCache>
                <c:ptCount val="1"/>
                <c:pt idx="0">
                  <c:v>Not Sure</c:v>
                </c:pt>
              </c:strCache>
            </c:strRef>
          </c:tx>
          <c:spPr>
            <a:solidFill>
              <a:srgbClr val="9966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Sheet1!$D$2:$F$2</c:f>
              <c:strCache>
                <c:ptCount val="3"/>
                <c:pt idx="0">
                  <c:v>More</c:v>
                </c:pt>
                <c:pt idx="1">
                  <c:v>Less</c:v>
                </c:pt>
                <c:pt idx="2">
                  <c:v>Not Sure</c:v>
                </c:pt>
              </c:strCache>
            </c:strRef>
          </c:cat>
          <c:val>
            <c:numRef>
              <c:f>Sheet1!$D$7:$F$7</c:f>
              <c:numCache>
                <c:formatCode>General</c:formatCode>
                <c:ptCount val="3"/>
                <c:pt idx="2" formatCode="0%">
                  <c:v>0.1</c:v>
                </c:pt>
              </c:numCache>
            </c:numRef>
          </c:val>
          <c:extLst>
            <c:ext xmlns:c16="http://schemas.microsoft.com/office/drawing/2014/chart" uri="{C3380CC4-5D6E-409C-BE32-E72D297353CC}">
              <c16:uniqueId val="{00000005-B79F-4894-B71E-9E5B15A2B027}"/>
            </c:ext>
          </c:extLst>
        </c:ser>
        <c:dLbls>
          <c:showLegendKey val="0"/>
          <c:showVal val="0"/>
          <c:showCatName val="0"/>
          <c:showSerName val="0"/>
          <c:showPercent val="0"/>
          <c:showBubbleSize val="0"/>
        </c:dLbls>
        <c:gapWidth val="150"/>
        <c:shape val="box"/>
        <c:axId val="231798656"/>
        <c:axId val="231800192"/>
        <c:axId val="0"/>
      </c:bar3DChart>
      <c:catAx>
        <c:axId val="231798656"/>
        <c:scaling>
          <c:orientation val="minMax"/>
        </c:scaling>
        <c:delete val="0"/>
        <c:axPos val="b"/>
        <c:numFmt formatCode="General" sourceLinked="0"/>
        <c:majorTickMark val="out"/>
        <c:minorTickMark val="none"/>
        <c:tickLblPos val="nextTo"/>
        <c:crossAx val="231800192"/>
        <c:crosses val="autoZero"/>
        <c:auto val="1"/>
        <c:lblAlgn val="ctr"/>
        <c:lblOffset val="100"/>
        <c:noMultiLvlLbl val="0"/>
      </c:catAx>
      <c:valAx>
        <c:axId val="231800192"/>
        <c:scaling>
          <c:orientation val="minMax"/>
        </c:scaling>
        <c:delete val="0"/>
        <c:axPos val="l"/>
        <c:majorGridlines/>
        <c:numFmt formatCode="0%" sourceLinked="1"/>
        <c:majorTickMark val="out"/>
        <c:minorTickMark val="none"/>
        <c:tickLblPos val="nextTo"/>
        <c:crossAx val="2317986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a:solidFill>
                <a:schemeClr val="bg1"/>
              </a:solidFill>
              <a:latin typeface="+mj-lt"/>
              <a:cs typeface="Arial" panose="020B0604020202020204" pitchFamily="34" charset="0"/>
            </a:defRPr>
          </a:pPr>
          <a:endParaRPr lang="en-US"/>
        </a:p>
      </c:txPr>
    </c:title>
    <c:autoTitleDeleted val="0"/>
    <c:plotArea>
      <c:layout>
        <c:manualLayout>
          <c:layoutTarget val="inner"/>
          <c:xMode val="edge"/>
          <c:yMode val="edge"/>
          <c:x val="0.18593902685241268"/>
          <c:y val="0.13181028517952523"/>
          <c:w val="0.60248092065414904"/>
          <c:h val="0.74271321263769907"/>
        </c:manualLayout>
      </c:layout>
      <c:pieChart>
        <c:varyColors val="1"/>
        <c:ser>
          <c:idx val="0"/>
          <c:order val="0"/>
          <c:tx>
            <c:strRef>
              <c:f>Sheet1!$B$1</c:f>
              <c:strCache>
                <c:ptCount val="1"/>
                <c:pt idx="0">
                  <c:v>Landline vs. Cell Phone</c:v>
                </c:pt>
              </c:strCache>
            </c:strRef>
          </c:tx>
          <c:spPr>
            <a:solidFill>
              <a:srgbClr val="800000"/>
            </a:solidFill>
          </c:spPr>
          <c:dPt>
            <c:idx val="0"/>
            <c:bubble3D val="0"/>
            <c:spPr>
              <a:solidFill>
                <a:srgbClr val="003366"/>
              </a:solidFill>
            </c:spPr>
            <c:extLst>
              <c:ext xmlns:c16="http://schemas.microsoft.com/office/drawing/2014/chart" uri="{C3380CC4-5D6E-409C-BE32-E72D297353CC}">
                <c16:uniqueId val="{00000001-58A9-4DF5-ADF4-B331763D2DDB}"/>
              </c:ext>
            </c:extLst>
          </c:dPt>
          <c:dLbls>
            <c:spPr>
              <a:noFill/>
              <a:ln>
                <a:noFill/>
              </a:ln>
              <a:effectLst/>
            </c:spPr>
            <c:txPr>
              <a:bodyPr/>
              <a:lstStyle/>
              <a:p>
                <a:pPr>
                  <a:defRPr sz="1600">
                    <a:solidFill>
                      <a:schemeClr val="tx1"/>
                    </a:solidFill>
                    <a:latin typeface="+mj-lt"/>
                    <a:cs typeface="Arial" panose="020B0604020202020204" pitchFamily="34"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Landline</c:v>
                </c:pt>
                <c:pt idx="1">
                  <c:v>Cell Phone</c:v>
                </c:pt>
              </c:strCache>
            </c:strRef>
          </c:cat>
          <c:val>
            <c:numRef>
              <c:f>Sheet1!$B$2:$B$3</c:f>
              <c:numCache>
                <c:formatCode>0%</c:formatCode>
                <c:ptCount val="2"/>
                <c:pt idx="0">
                  <c:v>0.6</c:v>
                </c:pt>
                <c:pt idx="1">
                  <c:v>0.4</c:v>
                </c:pt>
              </c:numCache>
            </c:numRef>
          </c:val>
          <c:extLst>
            <c:ext xmlns:c16="http://schemas.microsoft.com/office/drawing/2014/chart" uri="{C3380CC4-5D6E-409C-BE32-E72D297353CC}">
              <c16:uniqueId val="{00000002-58A9-4DF5-ADF4-B331763D2DDB}"/>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600">
              <a:solidFill>
                <a:schemeClr val="bg1"/>
              </a:solidFill>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454978409956827"/>
          <c:y val="3.5714285714285712E-2"/>
        </c:manualLayout>
      </c:layout>
      <c:overlay val="0"/>
      <c:txPr>
        <a:bodyPr/>
        <a:lstStyle/>
        <a:p>
          <a:pPr>
            <a:defRPr sz="1800">
              <a:solidFill>
                <a:schemeClr val="bg1"/>
              </a:solidFill>
              <a:latin typeface="+mj-lt"/>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Gender</c:v>
                </c:pt>
              </c:strCache>
            </c:strRef>
          </c:tx>
          <c:invertIfNegative val="0"/>
          <c:dPt>
            <c:idx val="0"/>
            <c:invertIfNegative val="0"/>
            <c:bubble3D val="0"/>
            <c:spPr>
              <a:solidFill>
                <a:srgbClr val="003366"/>
              </a:solidFill>
            </c:spPr>
            <c:extLst>
              <c:ext xmlns:c16="http://schemas.microsoft.com/office/drawing/2014/chart" uri="{C3380CC4-5D6E-409C-BE32-E72D297353CC}">
                <c16:uniqueId val="{00000001-338C-46A8-BEA0-B20D3313E6E3}"/>
              </c:ext>
            </c:extLst>
          </c:dPt>
          <c:dPt>
            <c:idx val="1"/>
            <c:invertIfNegative val="0"/>
            <c:bubble3D val="0"/>
            <c:spPr>
              <a:solidFill>
                <a:srgbClr val="800000"/>
              </a:solidFill>
            </c:spPr>
            <c:extLst>
              <c:ext xmlns:c16="http://schemas.microsoft.com/office/drawing/2014/chart" uri="{C3380CC4-5D6E-409C-BE32-E72D297353CC}">
                <c16:uniqueId val="{00000003-338C-46A8-BEA0-B20D3313E6E3}"/>
              </c:ext>
            </c:extLst>
          </c:dPt>
          <c:dLbls>
            <c:spPr>
              <a:noFill/>
              <a:ln>
                <a:noFill/>
              </a:ln>
              <a:effectLst/>
            </c:spPr>
            <c:txPr>
              <a:bodyPr/>
              <a:lstStyle/>
              <a:p>
                <a:pPr>
                  <a:defRPr sz="1600">
                    <a:latin typeface="+mj-lt"/>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Male</c:v>
                </c:pt>
                <c:pt idx="1">
                  <c:v>Female</c:v>
                </c:pt>
              </c:strCache>
            </c:strRef>
          </c:cat>
          <c:val>
            <c:numRef>
              <c:f>Sheet1!$B$2:$B$3</c:f>
              <c:numCache>
                <c:formatCode>0%</c:formatCode>
                <c:ptCount val="2"/>
                <c:pt idx="0">
                  <c:v>0.48</c:v>
                </c:pt>
                <c:pt idx="1">
                  <c:v>0.52</c:v>
                </c:pt>
              </c:numCache>
            </c:numRef>
          </c:val>
          <c:extLst>
            <c:ext xmlns:c16="http://schemas.microsoft.com/office/drawing/2014/chart" uri="{C3380CC4-5D6E-409C-BE32-E72D297353CC}">
              <c16:uniqueId val="{00000004-338C-46A8-BEA0-B20D3313E6E3}"/>
            </c:ext>
          </c:extLst>
        </c:ser>
        <c:dLbls>
          <c:dLblPos val="ctr"/>
          <c:showLegendKey val="0"/>
          <c:showVal val="1"/>
          <c:showCatName val="0"/>
          <c:showSerName val="0"/>
          <c:showPercent val="0"/>
          <c:showBubbleSize val="0"/>
        </c:dLbls>
        <c:gapWidth val="150"/>
        <c:axId val="232806656"/>
        <c:axId val="232810368"/>
      </c:barChart>
      <c:catAx>
        <c:axId val="232806656"/>
        <c:scaling>
          <c:orientation val="minMax"/>
        </c:scaling>
        <c:delete val="0"/>
        <c:axPos val="b"/>
        <c:numFmt formatCode="General" sourceLinked="0"/>
        <c:majorTickMark val="out"/>
        <c:minorTickMark val="none"/>
        <c:tickLblPos val="nextTo"/>
        <c:crossAx val="232810368"/>
        <c:crosses val="autoZero"/>
        <c:auto val="1"/>
        <c:lblAlgn val="ctr"/>
        <c:lblOffset val="100"/>
        <c:noMultiLvlLbl val="0"/>
      </c:catAx>
      <c:valAx>
        <c:axId val="232810368"/>
        <c:scaling>
          <c:orientation val="minMax"/>
          <c:max val="0.70000000000000007"/>
          <c:min val="0"/>
        </c:scaling>
        <c:delete val="0"/>
        <c:axPos val="l"/>
        <c:majorGridlines/>
        <c:numFmt formatCode="0%" sourceLinked="1"/>
        <c:majorTickMark val="out"/>
        <c:minorTickMark val="none"/>
        <c:tickLblPos val="nextTo"/>
        <c:txPr>
          <a:bodyPr/>
          <a:lstStyle/>
          <a:p>
            <a:pPr>
              <a:defRPr sz="1600">
                <a:solidFill>
                  <a:schemeClr val="bg1"/>
                </a:solidFill>
                <a:latin typeface="+mj-lt"/>
                <a:cs typeface="Arial" panose="020B0604020202020204" pitchFamily="34" charset="0"/>
              </a:defRPr>
            </a:pPr>
            <a:endParaRPr lang="en-US"/>
          </a:p>
        </c:txPr>
        <c:crossAx val="232806656"/>
        <c:crosses val="autoZero"/>
        <c:crossBetween val="between"/>
        <c:majorUnit val="0.1"/>
        <c:minorUnit val="2.0000000000000004E-2"/>
      </c:valAx>
    </c:plotArea>
    <c:legend>
      <c:legendPos val="b"/>
      <c:overlay val="0"/>
      <c:txPr>
        <a:bodyPr/>
        <a:lstStyle/>
        <a:p>
          <a:pPr>
            <a:defRPr sz="1600">
              <a:solidFill>
                <a:schemeClr val="bg1"/>
              </a:solidFill>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solidFill>
                  <a:schemeClr val="bg1"/>
                </a:solidFill>
                <a:latin typeface="Arial" panose="020B0604020202020204" pitchFamily="34" charset="0"/>
                <a:cs typeface="Arial" panose="020B0604020202020204" pitchFamily="34" charset="0"/>
              </a:defRPr>
            </a:pPr>
            <a:r>
              <a:rPr lang="en-US" dirty="0">
                <a:latin typeface="+mj-lt"/>
              </a:rPr>
              <a:t>Type of Voting</a:t>
            </a:r>
            <a:endParaRPr lang="en-US" dirty="0"/>
          </a:p>
        </c:rich>
      </c:tx>
      <c:overlay val="0"/>
    </c:title>
    <c:autoTitleDeleted val="0"/>
    <c:plotArea>
      <c:layout>
        <c:manualLayout>
          <c:layoutTarget val="inner"/>
          <c:xMode val="edge"/>
          <c:yMode val="edge"/>
          <c:x val="0.1560937975143433"/>
          <c:y val="0.16532700912661685"/>
          <c:w val="0.63232599204661299"/>
          <c:h val="0.64522567154730448"/>
        </c:manualLayout>
      </c:layout>
      <c:pieChart>
        <c:varyColors val="1"/>
        <c:ser>
          <c:idx val="0"/>
          <c:order val="0"/>
          <c:tx>
            <c:strRef>
              <c:f>Sheet1!$B$1</c:f>
              <c:strCache>
                <c:ptCount val="1"/>
                <c:pt idx="0">
                  <c:v>Type of Voting</c:v>
                </c:pt>
              </c:strCache>
            </c:strRef>
          </c:tx>
          <c:spPr>
            <a:solidFill>
              <a:srgbClr val="800000"/>
            </a:solidFill>
          </c:spPr>
          <c:dPt>
            <c:idx val="0"/>
            <c:bubble3D val="0"/>
            <c:spPr>
              <a:solidFill>
                <a:srgbClr val="003366"/>
              </a:solidFill>
            </c:spPr>
            <c:extLst>
              <c:ext xmlns:c16="http://schemas.microsoft.com/office/drawing/2014/chart" uri="{C3380CC4-5D6E-409C-BE32-E72D297353CC}">
                <c16:uniqueId val="{00000001-AB48-4B62-9DDC-8759A5A84AE7}"/>
              </c:ext>
            </c:extLst>
          </c:dPt>
          <c:dPt>
            <c:idx val="2"/>
            <c:bubble3D val="0"/>
            <c:spPr>
              <a:solidFill>
                <a:srgbClr val="333333"/>
              </a:solidFill>
            </c:spPr>
            <c:extLst>
              <c:ext xmlns:c16="http://schemas.microsoft.com/office/drawing/2014/chart" uri="{C3380CC4-5D6E-409C-BE32-E72D297353CC}">
                <c16:uniqueId val="{00000003-AB48-4B62-9DDC-8759A5A84AE7}"/>
              </c:ext>
            </c:extLst>
          </c:dPt>
          <c:dLbls>
            <c:spPr>
              <a:noFill/>
              <a:ln>
                <a:noFill/>
              </a:ln>
              <a:effectLst/>
            </c:spPr>
            <c:txPr>
              <a:bodyPr/>
              <a:lstStyle/>
              <a:p>
                <a:pPr>
                  <a:defRPr sz="1600">
                    <a:solidFill>
                      <a:schemeClr val="tx1"/>
                    </a:solidFill>
                    <a:latin typeface="+mj-lt"/>
                    <a:cs typeface="Arial" panose="020B0604020202020204" pitchFamily="34"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Absentee Ballot</c:v>
                </c:pt>
                <c:pt idx="1">
                  <c:v>Election Day</c:v>
                </c:pt>
                <c:pt idx="2">
                  <c:v>DK/Refused</c:v>
                </c:pt>
              </c:strCache>
            </c:strRef>
          </c:cat>
          <c:val>
            <c:numRef>
              <c:f>Sheet1!$B$2:$B$4</c:f>
              <c:numCache>
                <c:formatCode>0%</c:formatCode>
                <c:ptCount val="3"/>
                <c:pt idx="0">
                  <c:v>0.62</c:v>
                </c:pt>
                <c:pt idx="1">
                  <c:v>0.32</c:v>
                </c:pt>
                <c:pt idx="2">
                  <c:v>0.06</c:v>
                </c:pt>
              </c:numCache>
            </c:numRef>
          </c:val>
          <c:extLst>
            <c:ext xmlns:c16="http://schemas.microsoft.com/office/drawing/2014/chart" uri="{C3380CC4-5D6E-409C-BE32-E72D297353CC}">
              <c16:uniqueId val="{00000004-AB48-4B62-9DDC-8759A5A84AE7}"/>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600">
              <a:solidFill>
                <a:schemeClr val="bg1"/>
              </a:solidFill>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a:solidFill>
                <a:schemeClr val="bg1"/>
              </a:solidFill>
              <a:latin typeface="+mj-lt"/>
              <a:cs typeface="Arial" panose="020B0604020202020204" pitchFamily="34" charset="0"/>
            </a:defRPr>
          </a:pPr>
          <a:endParaRPr lang="en-US"/>
        </a:p>
      </c:txPr>
    </c:title>
    <c:autoTitleDeleted val="0"/>
    <c:plotArea>
      <c:layout>
        <c:manualLayout>
          <c:layoutTarget val="inner"/>
          <c:xMode val="edge"/>
          <c:yMode val="edge"/>
          <c:x val="0.13552819289875723"/>
          <c:y val="0.13468354848752104"/>
          <c:w val="0.84154506391280981"/>
          <c:h val="0.73692798266550441"/>
        </c:manualLayout>
      </c:layout>
      <c:barChart>
        <c:barDir val="col"/>
        <c:grouping val="clustered"/>
        <c:varyColors val="0"/>
        <c:ser>
          <c:idx val="0"/>
          <c:order val="0"/>
          <c:tx>
            <c:strRef>
              <c:f>Sheet1!$B$1</c:f>
              <c:strCache>
                <c:ptCount val="1"/>
                <c:pt idx="0">
                  <c:v>Age</c:v>
                </c:pt>
              </c:strCache>
            </c:strRef>
          </c:tx>
          <c:invertIfNegative val="0"/>
          <c:dPt>
            <c:idx val="0"/>
            <c:invertIfNegative val="0"/>
            <c:bubble3D val="0"/>
            <c:spPr>
              <a:solidFill>
                <a:srgbClr val="003366"/>
              </a:solidFill>
            </c:spPr>
            <c:extLst>
              <c:ext xmlns:c16="http://schemas.microsoft.com/office/drawing/2014/chart" uri="{C3380CC4-5D6E-409C-BE32-E72D297353CC}">
                <c16:uniqueId val="{00000001-5288-4EA8-ABC7-B98C257FF86D}"/>
              </c:ext>
            </c:extLst>
          </c:dPt>
          <c:dPt>
            <c:idx val="1"/>
            <c:invertIfNegative val="0"/>
            <c:bubble3D val="0"/>
            <c:spPr>
              <a:solidFill>
                <a:srgbClr val="800000"/>
              </a:solidFill>
            </c:spPr>
            <c:extLst>
              <c:ext xmlns:c16="http://schemas.microsoft.com/office/drawing/2014/chart" uri="{C3380CC4-5D6E-409C-BE32-E72D297353CC}">
                <c16:uniqueId val="{00000003-5288-4EA8-ABC7-B98C257FF86D}"/>
              </c:ext>
            </c:extLst>
          </c:dPt>
          <c:dPt>
            <c:idx val="2"/>
            <c:invertIfNegative val="0"/>
            <c:bubble3D val="0"/>
            <c:spPr>
              <a:solidFill>
                <a:srgbClr val="333333"/>
              </a:solidFill>
            </c:spPr>
            <c:extLst>
              <c:ext xmlns:c16="http://schemas.microsoft.com/office/drawing/2014/chart" uri="{C3380CC4-5D6E-409C-BE32-E72D297353CC}">
                <c16:uniqueId val="{00000005-5288-4EA8-ABC7-B98C257FF86D}"/>
              </c:ext>
            </c:extLst>
          </c:dPt>
          <c:dLbls>
            <c:spPr>
              <a:noFill/>
              <a:ln>
                <a:noFill/>
              </a:ln>
              <a:effectLst/>
            </c:spPr>
            <c:txPr>
              <a:bodyPr/>
              <a:lstStyle/>
              <a:p>
                <a:pPr>
                  <a:defRPr sz="1600">
                    <a:solidFill>
                      <a:schemeClr val="bg1"/>
                    </a:solidFill>
                    <a:latin typeface="+mj-lt"/>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18-29</c:v>
                </c:pt>
                <c:pt idx="1">
                  <c:v>30-44</c:v>
                </c:pt>
                <c:pt idx="2">
                  <c:v>45-64</c:v>
                </c:pt>
                <c:pt idx="3">
                  <c:v>65+</c:v>
                </c:pt>
              </c:strCache>
            </c:strRef>
          </c:cat>
          <c:val>
            <c:numRef>
              <c:f>Sheet1!$B$2:$B$5</c:f>
              <c:numCache>
                <c:formatCode>0%</c:formatCode>
                <c:ptCount val="4"/>
                <c:pt idx="0">
                  <c:v>0.14000000000000001</c:v>
                </c:pt>
                <c:pt idx="1">
                  <c:v>0.13</c:v>
                </c:pt>
                <c:pt idx="2">
                  <c:v>0.47</c:v>
                </c:pt>
                <c:pt idx="3">
                  <c:v>0.26</c:v>
                </c:pt>
              </c:numCache>
            </c:numRef>
          </c:val>
          <c:extLst>
            <c:ext xmlns:c16="http://schemas.microsoft.com/office/drawing/2014/chart" uri="{C3380CC4-5D6E-409C-BE32-E72D297353CC}">
              <c16:uniqueId val="{00000006-5288-4EA8-ABC7-B98C257FF86D}"/>
            </c:ext>
          </c:extLst>
        </c:ser>
        <c:dLbls>
          <c:dLblPos val="outEnd"/>
          <c:showLegendKey val="0"/>
          <c:showVal val="1"/>
          <c:showCatName val="0"/>
          <c:showSerName val="0"/>
          <c:showPercent val="0"/>
          <c:showBubbleSize val="0"/>
        </c:dLbls>
        <c:gapWidth val="150"/>
        <c:axId val="232551936"/>
        <c:axId val="232560128"/>
      </c:barChart>
      <c:catAx>
        <c:axId val="232551936"/>
        <c:scaling>
          <c:orientation val="minMax"/>
        </c:scaling>
        <c:delete val="0"/>
        <c:axPos val="b"/>
        <c:numFmt formatCode="General" sourceLinked="0"/>
        <c:majorTickMark val="out"/>
        <c:minorTickMark val="none"/>
        <c:tickLblPos val="nextTo"/>
        <c:crossAx val="232560128"/>
        <c:crosses val="autoZero"/>
        <c:auto val="1"/>
        <c:lblAlgn val="ctr"/>
        <c:lblOffset val="100"/>
        <c:noMultiLvlLbl val="0"/>
      </c:catAx>
      <c:valAx>
        <c:axId val="232560128"/>
        <c:scaling>
          <c:orientation val="minMax"/>
          <c:max val="1"/>
        </c:scaling>
        <c:delete val="0"/>
        <c:axPos val="l"/>
        <c:majorGridlines/>
        <c:numFmt formatCode="0%" sourceLinked="1"/>
        <c:majorTickMark val="out"/>
        <c:minorTickMark val="none"/>
        <c:tickLblPos val="nextTo"/>
        <c:txPr>
          <a:bodyPr/>
          <a:lstStyle/>
          <a:p>
            <a:pPr>
              <a:defRPr sz="1600">
                <a:solidFill>
                  <a:schemeClr val="bg1"/>
                </a:solidFill>
                <a:latin typeface="+mj-lt"/>
                <a:cs typeface="Arial" panose="020B0604020202020204" pitchFamily="34" charset="0"/>
              </a:defRPr>
            </a:pPr>
            <a:endParaRPr lang="en-US"/>
          </a:p>
        </c:txPr>
        <c:crossAx val="232551936"/>
        <c:crosses val="autoZero"/>
        <c:crossBetween val="between"/>
        <c:majorUnit val="0.1"/>
        <c:minorUnit val="2.0000000000000004E-2"/>
      </c:valAx>
    </c:plotArea>
    <c:legend>
      <c:legendPos val="b"/>
      <c:overlay val="0"/>
      <c:txPr>
        <a:bodyPr/>
        <a:lstStyle/>
        <a:p>
          <a:pPr>
            <a:defRPr sz="1600">
              <a:solidFill>
                <a:schemeClr val="bg1"/>
              </a:solidFill>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Sheet1!$A$3</c:f>
              <c:strCache>
                <c:ptCount val="1"/>
                <c:pt idx="0">
                  <c:v>Yes</c:v>
                </c:pt>
              </c:strCache>
            </c:strRef>
          </c:tx>
          <c:spPr>
            <a:solidFill>
              <a:srgbClr val="8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Sheet1!$B$2:$D$2</c:f>
              <c:strCache>
                <c:ptCount val="3"/>
                <c:pt idx="0">
                  <c:v>Uninformed Ballot</c:v>
                </c:pt>
                <c:pt idx="1">
                  <c:v>Uninformed Senior Service Only Ballot</c:v>
                </c:pt>
                <c:pt idx="2">
                  <c:v>Uninformed Public Health Only Ballot</c:v>
                </c:pt>
              </c:strCache>
            </c:strRef>
          </c:cat>
          <c:val>
            <c:numRef>
              <c:f>Sheet1!$B$3:$D$3</c:f>
              <c:numCache>
                <c:formatCode>0%</c:formatCode>
                <c:ptCount val="3"/>
                <c:pt idx="0">
                  <c:v>0.69</c:v>
                </c:pt>
                <c:pt idx="1">
                  <c:v>0.7</c:v>
                </c:pt>
                <c:pt idx="2">
                  <c:v>0.67999999999999994</c:v>
                </c:pt>
              </c:numCache>
            </c:numRef>
          </c:val>
          <c:extLst>
            <c:ext xmlns:c16="http://schemas.microsoft.com/office/drawing/2014/chart" uri="{C3380CC4-5D6E-409C-BE32-E72D297353CC}">
              <c16:uniqueId val="{00000000-BE24-4583-AA5B-6B03780D22EF}"/>
            </c:ext>
          </c:extLst>
        </c:ser>
        <c:ser>
          <c:idx val="1"/>
          <c:order val="1"/>
          <c:tx>
            <c:strRef>
              <c:f>Sheet1!$A$4</c:f>
              <c:strCache>
                <c:ptCount val="1"/>
                <c:pt idx="0">
                  <c:v>No</c:v>
                </c:pt>
              </c:strCache>
            </c:strRef>
          </c:tx>
          <c:spPr>
            <a:solidFill>
              <a:srgbClr val="003366"/>
            </a:solidFill>
          </c:spPr>
          <c:invertIfNegative val="0"/>
          <c:dLbls>
            <c:dLbl>
              <c:idx val="0"/>
              <c:layout>
                <c:manualLayout>
                  <c:x val="2.1452145214521452E-2"/>
                  <c:y val="-1.2121212121212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24-4583-AA5B-6B03780D22EF}"/>
                </c:ext>
              </c:extLst>
            </c:dLbl>
            <c:dLbl>
              <c:idx val="1"/>
              <c:layout>
                <c:manualLayout>
                  <c:x val="2.4752475247524754E-2"/>
                  <c:y val="-2.4242424242424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24-4583-AA5B-6B03780D22EF}"/>
                </c:ext>
              </c:extLst>
            </c:dLbl>
            <c:dLbl>
              <c:idx val="2"/>
              <c:layout>
                <c:manualLayout>
                  <c:x val="1.8151815181518153E-2"/>
                  <c:y val="-2.4242424242424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24-4583-AA5B-6B03780D22E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Sheet1!$B$2:$D$2</c:f>
              <c:strCache>
                <c:ptCount val="3"/>
                <c:pt idx="0">
                  <c:v>Uninformed Ballot</c:v>
                </c:pt>
                <c:pt idx="1">
                  <c:v>Uninformed Senior Service Only Ballot</c:v>
                </c:pt>
                <c:pt idx="2">
                  <c:v>Uninformed Public Health Only Ballot</c:v>
                </c:pt>
              </c:strCache>
            </c:strRef>
          </c:cat>
          <c:val>
            <c:numRef>
              <c:f>Sheet1!$B$4:$D$4</c:f>
              <c:numCache>
                <c:formatCode>0%</c:formatCode>
                <c:ptCount val="3"/>
                <c:pt idx="0">
                  <c:v>0.17</c:v>
                </c:pt>
                <c:pt idx="1">
                  <c:v>0.2</c:v>
                </c:pt>
                <c:pt idx="2">
                  <c:v>0.22000000000000003</c:v>
                </c:pt>
              </c:numCache>
            </c:numRef>
          </c:val>
          <c:extLst>
            <c:ext xmlns:c16="http://schemas.microsoft.com/office/drawing/2014/chart" uri="{C3380CC4-5D6E-409C-BE32-E72D297353CC}">
              <c16:uniqueId val="{00000004-BE24-4583-AA5B-6B03780D22EF}"/>
            </c:ext>
          </c:extLst>
        </c:ser>
        <c:dLbls>
          <c:showLegendKey val="0"/>
          <c:showVal val="0"/>
          <c:showCatName val="0"/>
          <c:showSerName val="0"/>
          <c:showPercent val="0"/>
          <c:showBubbleSize val="0"/>
        </c:dLbls>
        <c:gapWidth val="150"/>
        <c:shape val="box"/>
        <c:axId val="221350144"/>
        <c:axId val="221360128"/>
        <c:axId val="0"/>
      </c:bar3DChart>
      <c:catAx>
        <c:axId val="221350144"/>
        <c:scaling>
          <c:orientation val="minMax"/>
        </c:scaling>
        <c:delete val="0"/>
        <c:axPos val="b"/>
        <c:numFmt formatCode="General" sourceLinked="0"/>
        <c:majorTickMark val="out"/>
        <c:minorTickMark val="none"/>
        <c:tickLblPos val="nextTo"/>
        <c:crossAx val="221360128"/>
        <c:crosses val="autoZero"/>
        <c:auto val="1"/>
        <c:lblAlgn val="ctr"/>
        <c:lblOffset val="100"/>
        <c:noMultiLvlLbl val="0"/>
      </c:catAx>
      <c:valAx>
        <c:axId val="221360128"/>
        <c:scaling>
          <c:orientation val="minMax"/>
        </c:scaling>
        <c:delete val="0"/>
        <c:axPos val="l"/>
        <c:majorGridlines/>
        <c:numFmt formatCode="0%" sourceLinked="1"/>
        <c:majorTickMark val="out"/>
        <c:minorTickMark val="none"/>
        <c:tickLblPos val="nextTo"/>
        <c:crossAx val="2213501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solidFill>
                  <a:schemeClr val="bg1"/>
                </a:solidFill>
                <a:latin typeface="+mj-lt"/>
                <a:cs typeface="Arial" panose="020B0604020202020204" pitchFamily="34" charset="0"/>
              </a:defRPr>
            </a:pPr>
            <a:r>
              <a:rPr lang="en-US" dirty="0"/>
              <a:t>November 2018 - General Election for Governor of Michigan &amp; U.S</a:t>
            </a:r>
            <a:r>
              <a:rPr lang="en-US" baseline="0" dirty="0"/>
              <a:t> Senator</a:t>
            </a:r>
            <a:endParaRPr lang="en-US" dirty="0"/>
          </a:p>
        </c:rich>
      </c:tx>
      <c:layout>
        <c:manualLayout>
          <c:xMode val="edge"/>
          <c:yMode val="edge"/>
          <c:x val="9.6555583160529646E-2"/>
          <c:y val="2.9717636622859943E-2"/>
        </c:manualLayout>
      </c:layout>
      <c:overlay val="0"/>
    </c:title>
    <c:autoTitleDeleted val="0"/>
    <c:plotArea>
      <c:layout>
        <c:manualLayout>
          <c:layoutTarget val="inner"/>
          <c:xMode val="edge"/>
          <c:yMode val="edge"/>
          <c:x val="0.19893445295539994"/>
          <c:y val="0.23691268107925667"/>
          <c:w val="0.5436549695257229"/>
          <c:h val="0.6256531339197845"/>
        </c:manualLayout>
      </c:layout>
      <c:pieChart>
        <c:varyColors val="1"/>
        <c:ser>
          <c:idx val="0"/>
          <c:order val="0"/>
          <c:tx>
            <c:strRef>
              <c:f>Sheet1!$B$1</c:f>
              <c:strCache>
                <c:ptCount val="1"/>
                <c:pt idx="0">
                  <c:v>November 2018 - General Election for Governor </c:v>
                </c:pt>
              </c:strCache>
            </c:strRef>
          </c:tx>
          <c:dPt>
            <c:idx val="0"/>
            <c:bubble3D val="0"/>
            <c:spPr>
              <a:solidFill>
                <a:srgbClr val="800000"/>
              </a:solidFill>
            </c:spPr>
            <c:extLst>
              <c:ext xmlns:c16="http://schemas.microsoft.com/office/drawing/2014/chart" uri="{C3380CC4-5D6E-409C-BE32-E72D297353CC}">
                <c16:uniqueId val="{00000001-31F3-4F34-95D7-6E03A0F5ECC3}"/>
              </c:ext>
            </c:extLst>
          </c:dPt>
          <c:dPt>
            <c:idx val="1"/>
            <c:bubble3D val="0"/>
            <c:spPr>
              <a:solidFill>
                <a:srgbClr val="333333"/>
              </a:solidFill>
            </c:spPr>
            <c:extLst>
              <c:ext xmlns:c16="http://schemas.microsoft.com/office/drawing/2014/chart" uri="{C3380CC4-5D6E-409C-BE32-E72D297353CC}">
                <c16:uniqueId val="{00000003-31F3-4F34-95D7-6E03A0F5ECC3}"/>
              </c:ext>
            </c:extLst>
          </c:dPt>
          <c:dPt>
            <c:idx val="2"/>
            <c:bubble3D val="0"/>
            <c:spPr>
              <a:solidFill>
                <a:srgbClr val="003366"/>
              </a:solidFill>
            </c:spPr>
            <c:extLst>
              <c:ext xmlns:c16="http://schemas.microsoft.com/office/drawing/2014/chart" uri="{C3380CC4-5D6E-409C-BE32-E72D297353CC}">
                <c16:uniqueId val="{00000005-31F3-4F34-95D7-6E03A0F5ECC3}"/>
              </c:ext>
            </c:extLst>
          </c:dPt>
          <c:dLbls>
            <c:dLbl>
              <c:idx val="0"/>
              <c:layout>
                <c:manualLayout>
                  <c:x val="-0.12000323036543509"/>
                  <c:y val="-0.156571540367938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F3-4F34-95D7-6E03A0F5ECC3}"/>
                </c:ext>
              </c:extLst>
            </c:dLbl>
            <c:spPr>
              <a:noFill/>
              <a:ln>
                <a:noFill/>
              </a:ln>
              <a:effectLst/>
            </c:spPr>
            <c:txPr>
              <a:bodyPr/>
              <a:lstStyle/>
              <a:p>
                <a:pPr>
                  <a:defRPr sz="1600">
                    <a:latin typeface="+mj-lt"/>
                    <a:cs typeface="Arial" panose="020B0604020202020204"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Definitely Voting</c:v>
                </c:pt>
                <c:pt idx="1">
                  <c:v>Probably Voting</c:v>
                </c:pt>
                <c:pt idx="2">
                  <c:v>Not Sure Yet</c:v>
                </c:pt>
              </c:strCache>
            </c:strRef>
          </c:cat>
          <c:val>
            <c:numRef>
              <c:f>Sheet1!$B$2:$B$4</c:f>
              <c:numCache>
                <c:formatCode>0%</c:formatCode>
                <c:ptCount val="3"/>
                <c:pt idx="0">
                  <c:v>0.96</c:v>
                </c:pt>
                <c:pt idx="1">
                  <c:v>0.02</c:v>
                </c:pt>
                <c:pt idx="2">
                  <c:v>0.02</c:v>
                </c:pt>
              </c:numCache>
            </c:numRef>
          </c:val>
          <c:extLst>
            <c:ext xmlns:c16="http://schemas.microsoft.com/office/drawing/2014/chart" uri="{C3380CC4-5D6E-409C-BE32-E72D297353CC}">
              <c16:uniqueId val="{00000006-31F3-4F34-95D7-6E03A0F5ECC3}"/>
            </c:ext>
          </c:extLst>
        </c:ser>
        <c:dLbls>
          <c:showLegendKey val="0"/>
          <c:showVal val="0"/>
          <c:showCatName val="0"/>
          <c:showSerName val="0"/>
          <c:showPercent val="0"/>
          <c:showBubbleSize val="0"/>
          <c:showLeaderLines val="1"/>
        </c:dLbls>
        <c:firstSliceAng val="0"/>
      </c:pieChart>
    </c:plotArea>
    <c:legend>
      <c:legendPos val="b"/>
      <c:layout>
        <c:manualLayout>
          <c:xMode val="edge"/>
          <c:yMode val="edge"/>
          <c:x val="1.4564572668310181E-2"/>
          <c:y val="0.87534246322538078"/>
          <c:w val="0.86707379790869277"/>
          <c:h val="0.12465753677461926"/>
        </c:manualLayout>
      </c:layout>
      <c:overlay val="0"/>
      <c:txPr>
        <a:bodyPr/>
        <a:lstStyle/>
        <a:p>
          <a:pPr>
            <a:defRPr sz="1600">
              <a:solidFill>
                <a:schemeClr val="bg1"/>
              </a:solidFill>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055455173366487"/>
          <c:y val="3.1981397753147879E-2"/>
        </c:manualLayout>
      </c:layout>
      <c:overlay val="0"/>
      <c:txPr>
        <a:bodyPr/>
        <a:lstStyle/>
        <a:p>
          <a:pPr>
            <a:defRPr sz="1800" b="1">
              <a:solidFill>
                <a:schemeClr val="bg1"/>
              </a:solidFill>
              <a:latin typeface="+mj-lt"/>
              <a:cs typeface="Arial" panose="020B0604020202020204" pitchFamily="34" charset="0"/>
            </a:defRPr>
          </a:pPr>
          <a:endParaRPr lang="en-US"/>
        </a:p>
      </c:txPr>
    </c:title>
    <c:autoTitleDeleted val="0"/>
    <c:plotArea>
      <c:layout>
        <c:manualLayout>
          <c:layoutTarget val="inner"/>
          <c:xMode val="edge"/>
          <c:yMode val="edge"/>
          <c:x val="0.13633202099737532"/>
          <c:y val="0.124404937664042"/>
          <c:w val="0.77319563599326202"/>
          <c:h val="0.73629069392641711"/>
        </c:manualLayout>
      </c:layout>
      <c:barChart>
        <c:barDir val="col"/>
        <c:grouping val="clustered"/>
        <c:varyColors val="0"/>
        <c:ser>
          <c:idx val="0"/>
          <c:order val="0"/>
          <c:tx>
            <c:strRef>
              <c:f>Sheet1!$B$1</c:f>
              <c:strCache>
                <c:ptCount val="1"/>
                <c:pt idx="0">
                  <c:v>Party Affiliation</c:v>
                </c:pt>
              </c:strCache>
            </c:strRef>
          </c:tx>
          <c:invertIfNegative val="0"/>
          <c:dPt>
            <c:idx val="0"/>
            <c:invertIfNegative val="0"/>
            <c:bubble3D val="0"/>
            <c:spPr>
              <a:solidFill>
                <a:srgbClr val="003366"/>
              </a:solidFill>
            </c:spPr>
            <c:extLst>
              <c:ext xmlns:c16="http://schemas.microsoft.com/office/drawing/2014/chart" uri="{C3380CC4-5D6E-409C-BE32-E72D297353CC}">
                <c16:uniqueId val="{00000001-E784-47A9-88A2-63D1D0FEFC2B}"/>
              </c:ext>
            </c:extLst>
          </c:dPt>
          <c:dPt>
            <c:idx val="1"/>
            <c:invertIfNegative val="0"/>
            <c:bubble3D val="0"/>
            <c:spPr>
              <a:solidFill>
                <a:schemeClr val="bg1"/>
              </a:solidFill>
            </c:spPr>
            <c:extLst>
              <c:ext xmlns:c16="http://schemas.microsoft.com/office/drawing/2014/chart" uri="{C3380CC4-5D6E-409C-BE32-E72D297353CC}">
                <c16:uniqueId val="{00000003-E784-47A9-88A2-63D1D0FEFC2B}"/>
              </c:ext>
            </c:extLst>
          </c:dPt>
          <c:dPt>
            <c:idx val="2"/>
            <c:invertIfNegative val="0"/>
            <c:bubble3D val="0"/>
            <c:spPr>
              <a:solidFill>
                <a:srgbClr val="800000"/>
              </a:solidFill>
            </c:spPr>
            <c:extLst>
              <c:ext xmlns:c16="http://schemas.microsoft.com/office/drawing/2014/chart" uri="{C3380CC4-5D6E-409C-BE32-E72D297353CC}">
                <c16:uniqueId val="{00000005-E784-47A9-88A2-63D1D0FEFC2B}"/>
              </c:ext>
            </c:extLst>
          </c:dPt>
          <c:dPt>
            <c:idx val="3"/>
            <c:invertIfNegative val="0"/>
            <c:bubble3D val="0"/>
            <c:spPr>
              <a:solidFill>
                <a:srgbClr val="333333"/>
              </a:solidFill>
            </c:spPr>
            <c:extLst>
              <c:ext xmlns:c16="http://schemas.microsoft.com/office/drawing/2014/chart" uri="{C3380CC4-5D6E-409C-BE32-E72D297353CC}">
                <c16:uniqueId val="{00000007-E784-47A9-88A2-63D1D0FEFC2B}"/>
              </c:ext>
            </c:extLst>
          </c:dPt>
          <c:dLbls>
            <c:spPr>
              <a:noFill/>
              <a:ln>
                <a:noFill/>
              </a:ln>
              <a:effectLst/>
            </c:spPr>
            <c:txPr>
              <a:bodyPr/>
              <a:lstStyle/>
              <a:p>
                <a:pPr>
                  <a:defRPr sz="1600">
                    <a:solidFill>
                      <a:schemeClr val="bg1"/>
                    </a:solidFill>
                    <a:latin typeface="+mj-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Democrat</c:v>
                </c:pt>
                <c:pt idx="1">
                  <c:v>Split Ticketer</c:v>
                </c:pt>
                <c:pt idx="2">
                  <c:v>Republican</c:v>
                </c:pt>
                <c:pt idx="3">
                  <c:v>Third Party</c:v>
                </c:pt>
                <c:pt idx="4">
                  <c:v>Haven't Voted</c:v>
                </c:pt>
                <c:pt idx="5">
                  <c:v>DK/Refused</c:v>
                </c:pt>
              </c:strCache>
            </c:strRef>
          </c:cat>
          <c:val>
            <c:numRef>
              <c:f>Sheet1!$B$2:$B$7</c:f>
              <c:numCache>
                <c:formatCode>0%</c:formatCode>
                <c:ptCount val="6"/>
                <c:pt idx="0">
                  <c:v>0.62</c:v>
                </c:pt>
                <c:pt idx="1">
                  <c:v>0.12</c:v>
                </c:pt>
                <c:pt idx="2">
                  <c:v>0.14000000000000001</c:v>
                </c:pt>
                <c:pt idx="3">
                  <c:v>0.04</c:v>
                </c:pt>
                <c:pt idx="4">
                  <c:v>0.01</c:v>
                </c:pt>
                <c:pt idx="5">
                  <c:v>7.0000000000000007E-2</c:v>
                </c:pt>
              </c:numCache>
            </c:numRef>
          </c:val>
          <c:extLst>
            <c:ext xmlns:c16="http://schemas.microsoft.com/office/drawing/2014/chart" uri="{C3380CC4-5D6E-409C-BE32-E72D297353CC}">
              <c16:uniqueId val="{00000008-E784-47A9-88A2-63D1D0FEFC2B}"/>
            </c:ext>
          </c:extLst>
        </c:ser>
        <c:dLbls>
          <c:showLegendKey val="0"/>
          <c:showVal val="0"/>
          <c:showCatName val="0"/>
          <c:showSerName val="0"/>
          <c:showPercent val="0"/>
          <c:showBubbleSize val="0"/>
        </c:dLbls>
        <c:gapWidth val="100"/>
        <c:axId val="232661376"/>
        <c:axId val="232662912"/>
      </c:barChart>
      <c:catAx>
        <c:axId val="232661376"/>
        <c:scaling>
          <c:orientation val="minMax"/>
        </c:scaling>
        <c:delete val="0"/>
        <c:axPos val="b"/>
        <c:numFmt formatCode="General" sourceLinked="0"/>
        <c:majorTickMark val="out"/>
        <c:minorTickMark val="none"/>
        <c:tickLblPos val="nextTo"/>
        <c:crossAx val="232662912"/>
        <c:crosses val="autoZero"/>
        <c:auto val="1"/>
        <c:lblAlgn val="ctr"/>
        <c:lblOffset val="100"/>
        <c:noMultiLvlLbl val="0"/>
      </c:catAx>
      <c:valAx>
        <c:axId val="232662912"/>
        <c:scaling>
          <c:orientation val="minMax"/>
        </c:scaling>
        <c:delete val="0"/>
        <c:axPos val="l"/>
        <c:majorGridlines/>
        <c:numFmt formatCode="0%" sourceLinked="1"/>
        <c:majorTickMark val="out"/>
        <c:minorTickMark val="none"/>
        <c:tickLblPos val="nextTo"/>
        <c:txPr>
          <a:bodyPr/>
          <a:lstStyle/>
          <a:p>
            <a:pPr>
              <a:defRPr sz="1600">
                <a:solidFill>
                  <a:schemeClr val="bg1"/>
                </a:solidFill>
                <a:latin typeface="+mj-lt"/>
              </a:defRPr>
            </a:pPr>
            <a:endParaRPr lang="en-US"/>
          </a:p>
        </c:txPr>
        <c:crossAx val="232661376"/>
        <c:crosses val="autoZero"/>
        <c:crossBetween val="between"/>
      </c:valAx>
    </c:plotArea>
    <c:legend>
      <c:legendPos val="b"/>
      <c:layout>
        <c:manualLayout>
          <c:xMode val="edge"/>
          <c:yMode val="edge"/>
          <c:x val="0.13010807472595337"/>
          <c:y val="0.87195497047244097"/>
          <c:w val="0.83782287324378568"/>
          <c:h val="0.12804502952755906"/>
        </c:manualLayout>
      </c:layout>
      <c:overlay val="0"/>
      <c:txPr>
        <a:bodyPr/>
        <a:lstStyle/>
        <a:p>
          <a:pPr>
            <a:defRPr sz="1600">
              <a:solidFill>
                <a:schemeClr val="bg1"/>
              </a:solidFill>
              <a:latin typeface="+mj-l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3515982377202851"/>
          <c:y val="6.3418997164985405E-2"/>
          <c:w val="0.63030996436223863"/>
          <c:h val="0.84088882957426936"/>
        </c:manualLayout>
      </c:layout>
      <c:bar3DChart>
        <c:barDir val="col"/>
        <c:grouping val="clustered"/>
        <c:varyColors val="0"/>
        <c:ser>
          <c:idx val="0"/>
          <c:order val="0"/>
          <c:tx>
            <c:strRef>
              <c:f>Sheet1!$B$1</c:f>
              <c:strCache>
                <c:ptCount val="1"/>
                <c:pt idx="0">
                  <c:v>Gender</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8C7F-4297-A9E1-DF5A065A1ED0}"/>
              </c:ext>
            </c:extLst>
          </c:dPt>
          <c:dPt>
            <c:idx val="1"/>
            <c:invertIfNegative val="0"/>
            <c:bubble3D val="0"/>
            <c:spPr>
              <a:solidFill>
                <a:srgbClr val="800000"/>
              </a:solidFill>
            </c:spPr>
            <c:extLst>
              <c:ext xmlns:c16="http://schemas.microsoft.com/office/drawing/2014/chart" uri="{C3380CC4-5D6E-409C-BE32-E72D297353CC}">
                <c16:uniqueId val="{00000002-8C7F-4297-A9E1-DF5A065A1ED0}"/>
              </c:ext>
            </c:extLst>
          </c:dPt>
          <c:dLbls>
            <c:dLbl>
              <c:idx val="0"/>
              <c:layout>
                <c:manualLayout>
                  <c:x val="2.2175411922208593E-2"/>
                  <c:y val="-3.4335157257885135E-2"/>
                </c:manualLayout>
              </c:layout>
              <c:spPr/>
              <c:txPr>
                <a:bodyPr/>
                <a:lstStyle/>
                <a:p>
                  <a:pPr>
                    <a:defRPr sz="1800">
                      <a:latin typeface="+mj-lt"/>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7F-4297-A9E1-DF5A065A1ED0}"/>
                </c:ext>
              </c:extLst>
            </c:dLbl>
            <c:dLbl>
              <c:idx val="1"/>
              <c:layout>
                <c:manualLayout>
                  <c:x val="2.9631678745977587E-2"/>
                  <c:y val="-4.7881355932203419E-2"/>
                </c:manualLayout>
              </c:layout>
              <c:spPr/>
              <c:txPr>
                <a:bodyPr/>
                <a:lstStyle/>
                <a:p>
                  <a:pPr>
                    <a:defRPr sz="1800">
                      <a:latin typeface="+mj-lt"/>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7F-4297-A9E1-DF5A065A1ED0}"/>
                </c:ext>
              </c:extLst>
            </c:dLbl>
            <c:dLbl>
              <c:idx val="2"/>
              <c:layout>
                <c:manualLayout>
                  <c:x val="5.1896131457304781E-3"/>
                  <c:y val="-5.55555555555555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7F-4297-A9E1-DF5A065A1ED0}"/>
                </c:ext>
              </c:extLst>
            </c:dLbl>
            <c:spPr>
              <a:noFill/>
              <a:ln>
                <a:noFill/>
              </a:ln>
              <a:effectLst/>
            </c:spPr>
            <c:txPr>
              <a:bodyPr/>
              <a:lstStyle/>
              <a:p>
                <a:pPr>
                  <a:defRPr sz="1800">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Men</c:v>
                </c:pt>
                <c:pt idx="1">
                  <c:v>Female</c:v>
                </c:pt>
              </c:strCache>
            </c:strRef>
          </c:cat>
          <c:val>
            <c:numRef>
              <c:f>Sheet1!$B$2:$B$3</c:f>
              <c:numCache>
                <c:formatCode>0%</c:formatCode>
                <c:ptCount val="2"/>
                <c:pt idx="0">
                  <c:v>0.68</c:v>
                </c:pt>
                <c:pt idx="1">
                  <c:v>0.71</c:v>
                </c:pt>
              </c:numCache>
            </c:numRef>
          </c:val>
          <c:extLst>
            <c:ext xmlns:c16="http://schemas.microsoft.com/office/drawing/2014/chart" uri="{C3380CC4-5D6E-409C-BE32-E72D297353CC}">
              <c16:uniqueId val="{00000004-8C7F-4297-A9E1-DF5A065A1ED0}"/>
            </c:ext>
          </c:extLst>
        </c:ser>
        <c:dLbls>
          <c:showLegendKey val="0"/>
          <c:showVal val="1"/>
          <c:showCatName val="0"/>
          <c:showSerName val="0"/>
          <c:showPercent val="0"/>
          <c:showBubbleSize val="0"/>
        </c:dLbls>
        <c:gapWidth val="150"/>
        <c:shape val="box"/>
        <c:axId val="74874880"/>
        <c:axId val="74877184"/>
        <c:axId val="0"/>
      </c:bar3DChart>
      <c:catAx>
        <c:axId val="74874880"/>
        <c:scaling>
          <c:orientation val="minMax"/>
        </c:scaling>
        <c:delete val="0"/>
        <c:axPos val="b"/>
        <c:numFmt formatCode="General" sourceLinked="1"/>
        <c:majorTickMark val="out"/>
        <c:minorTickMark val="none"/>
        <c:tickLblPos val="nextTo"/>
        <c:txPr>
          <a:bodyPr/>
          <a:lstStyle/>
          <a:p>
            <a:pPr>
              <a:defRPr>
                <a:latin typeface="+mj-lt"/>
                <a:cs typeface="Arial" panose="020B0604020202020204" pitchFamily="34" charset="0"/>
              </a:defRPr>
            </a:pPr>
            <a:endParaRPr lang="en-US"/>
          </a:p>
        </c:txPr>
        <c:crossAx val="74877184"/>
        <c:crosses val="autoZero"/>
        <c:auto val="1"/>
        <c:lblAlgn val="ctr"/>
        <c:lblOffset val="100"/>
        <c:noMultiLvlLbl val="0"/>
      </c:catAx>
      <c:valAx>
        <c:axId val="74877184"/>
        <c:scaling>
          <c:orientation val="minMax"/>
          <c:max val="0.70000000000000007"/>
          <c:min val="0"/>
        </c:scaling>
        <c:delete val="0"/>
        <c:axPos val="l"/>
        <c:majorGridlines/>
        <c:numFmt formatCode="0%" sourceLinked="1"/>
        <c:majorTickMark val="out"/>
        <c:minorTickMark val="none"/>
        <c:tickLblPos val="nextTo"/>
        <c:txPr>
          <a:bodyPr/>
          <a:lstStyle/>
          <a:p>
            <a:pPr>
              <a:defRPr>
                <a:latin typeface="+mj-lt"/>
                <a:cs typeface="Arial" panose="020B0604020202020204" pitchFamily="34" charset="0"/>
              </a:defRPr>
            </a:pPr>
            <a:endParaRPr lang="en-US"/>
          </a:p>
        </c:txPr>
        <c:crossAx val="74874880"/>
        <c:crosses val="autoZero"/>
        <c:crossBetween val="between"/>
        <c:majorUnit val="0.1"/>
        <c:minorUnit val="2.0000000000000004E-2"/>
      </c:valAx>
    </c:plotArea>
    <c:legend>
      <c:legendPos val="r"/>
      <c:overlay val="0"/>
      <c:txPr>
        <a:bodyPr/>
        <a:lstStyle/>
        <a:p>
          <a:pPr>
            <a:defRPr>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3323036543508981"/>
          <c:h val="0.85783808786196802"/>
        </c:manualLayout>
      </c:layout>
      <c:bar3DChart>
        <c:barDir val="col"/>
        <c:grouping val="clustered"/>
        <c:varyColors val="0"/>
        <c:ser>
          <c:idx val="0"/>
          <c:order val="0"/>
          <c:tx>
            <c:strRef>
              <c:f>Sheet1!$B$1</c:f>
              <c:strCache>
                <c:ptCount val="1"/>
                <c:pt idx="0">
                  <c:v>Voter Probability</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A006-4447-9DB0-37002FB32E3C}"/>
              </c:ext>
            </c:extLst>
          </c:dPt>
          <c:dPt>
            <c:idx val="1"/>
            <c:invertIfNegative val="0"/>
            <c:bubble3D val="0"/>
            <c:spPr>
              <a:solidFill>
                <a:srgbClr val="800000"/>
              </a:solidFill>
            </c:spPr>
            <c:extLst>
              <c:ext xmlns:c16="http://schemas.microsoft.com/office/drawing/2014/chart" uri="{C3380CC4-5D6E-409C-BE32-E72D297353CC}">
                <c16:uniqueId val="{00000002-A006-4447-9DB0-37002FB32E3C}"/>
              </c:ext>
            </c:extLst>
          </c:dPt>
          <c:dPt>
            <c:idx val="2"/>
            <c:invertIfNegative val="0"/>
            <c:bubble3D val="0"/>
            <c:spPr>
              <a:solidFill>
                <a:srgbClr val="333333"/>
              </a:solidFill>
            </c:spPr>
            <c:extLst>
              <c:ext xmlns:c16="http://schemas.microsoft.com/office/drawing/2014/chart" uri="{C3380CC4-5D6E-409C-BE32-E72D297353CC}">
                <c16:uniqueId val="{00000004-A006-4447-9DB0-37002FB32E3C}"/>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06-4447-9DB0-37002FB32E3C}"/>
                </c:ext>
              </c:extLst>
            </c:dLbl>
            <c:dLbl>
              <c:idx val="1"/>
              <c:layout>
                <c:manualLayout>
                  <c:x val="2.9631678745977587E-2"/>
                  <c:y val="-4.7881355932203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006-4447-9DB0-37002FB32E3C}"/>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006-4447-9DB0-37002FB32E3C}"/>
                </c:ext>
              </c:extLst>
            </c:dLbl>
            <c:spPr>
              <a:noFill/>
              <a:ln>
                <a:noFill/>
              </a:ln>
              <a:effectLst/>
            </c:spPr>
            <c:txPr>
              <a:bodyPr/>
              <a:lstStyle/>
              <a:p>
                <a:pPr>
                  <a:defRPr sz="1800">
                    <a:latin typeface="+mj-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Definitely Voting</c:v>
                </c:pt>
                <c:pt idx="1">
                  <c:v>Probably Voting</c:v>
                </c:pt>
                <c:pt idx="2">
                  <c:v>Not Sure</c:v>
                </c:pt>
              </c:strCache>
            </c:strRef>
          </c:cat>
          <c:val>
            <c:numRef>
              <c:f>Sheet1!$B$2:$B$4</c:f>
              <c:numCache>
                <c:formatCode>0%</c:formatCode>
                <c:ptCount val="3"/>
                <c:pt idx="0">
                  <c:v>0.69</c:v>
                </c:pt>
                <c:pt idx="1">
                  <c:v>0.71</c:v>
                </c:pt>
                <c:pt idx="2">
                  <c:v>0.8</c:v>
                </c:pt>
              </c:numCache>
            </c:numRef>
          </c:val>
          <c:extLst>
            <c:ext xmlns:c16="http://schemas.microsoft.com/office/drawing/2014/chart" uri="{C3380CC4-5D6E-409C-BE32-E72D297353CC}">
              <c16:uniqueId val="{00000005-A006-4447-9DB0-37002FB32E3C}"/>
            </c:ext>
          </c:extLst>
        </c:ser>
        <c:dLbls>
          <c:showLegendKey val="0"/>
          <c:showVal val="1"/>
          <c:showCatName val="0"/>
          <c:showSerName val="0"/>
          <c:showPercent val="0"/>
          <c:showBubbleSize val="0"/>
        </c:dLbls>
        <c:gapWidth val="150"/>
        <c:shape val="box"/>
        <c:axId val="75201536"/>
        <c:axId val="75292032"/>
        <c:axId val="0"/>
      </c:bar3DChart>
      <c:catAx>
        <c:axId val="75201536"/>
        <c:scaling>
          <c:orientation val="minMax"/>
        </c:scaling>
        <c:delete val="0"/>
        <c:axPos val="b"/>
        <c:numFmt formatCode="General" sourceLinked="1"/>
        <c:majorTickMark val="out"/>
        <c:minorTickMark val="none"/>
        <c:tickLblPos val="nextTo"/>
        <c:txPr>
          <a:bodyPr/>
          <a:lstStyle/>
          <a:p>
            <a:pPr>
              <a:defRPr>
                <a:latin typeface="+mj-lt"/>
                <a:cs typeface="Arial" panose="020B0604020202020204" pitchFamily="34" charset="0"/>
              </a:defRPr>
            </a:pPr>
            <a:endParaRPr lang="en-US"/>
          </a:p>
        </c:txPr>
        <c:crossAx val="75292032"/>
        <c:crosses val="autoZero"/>
        <c:auto val="1"/>
        <c:lblAlgn val="ctr"/>
        <c:lblOffset val="100"/>
        <c:noMultiLvlLbl val="0"/>
      </c:catAx>
      <c:valAx>
        <c:axId val="75292032"/>
        <c:scaling>
          <c:orientation val="minMax"/>
          <c:max val="0.9"/>
        </c:scaling>
        <c:delete val="0"/>
        <c:axPos val="l"/>
        <c:majorGridlines/>
        <c:numFmt formatCode="0%" sourceLinked="1"/>
        <c:majorTickMark val="out"/>
        <c:minorTickMark val="none"/>
        <c:tickLblPos val="nextTo"/>
        <c:txPr>
          <a:bodyPr/>
          <a:lstStyle/>
          <a:p>
            <a:pPr>
              <a:defRPr>
                <a:latin typeface="+mj-lt"/>
                <a:cs typeface="Arial" panose="020B0604020202020204" pitchFamily="34" charset="0"/>
              </a:defRPr>
            </a:pPr>
            <a:endParaRPr lang="en-US"/>
          </a:p>
        </c:txPr>
        <c:crossAx val="75201536"/>
        <c:crosses val="autoZero"/>
        <c:crossBetween val="between"/>
        <c:majorUnit val="0.1"/>
        <c:minorUnit val="2.0000000000000004E-2"/>
      </c:valAx>
    </c:plotArea>
    <c:legend>
      <c:legendPos val="r"/>
      <c:overlay val="0"/>
      <c:txPr>
        <a:bodyPr/>
        <a:lstStyle/>
        <a:p>
          <a:pPr>
            <a:defRPr>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3323036543508981"/>
          <c:h val="0.85783808786196802"/>
        </c:manualLayout>
      </c:layout>
      <c:bar3DChart>
        <c:barDir val="col"/>
        <c:grouping val="clustered"/>
        <c:varyColors val="0"/>
        <c:ser>
          <c:idx val="0"/>
          <c:order val="0"/>
          <c:tx>
            <c:strRef>
              <c:f>Sheet1!$B$1</c:f>
              <c:strCache>
                <c:ptCount val="1"/>
                <c:pt idx="0">
                  <c:v>Age</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FCD7-4770-A9B3-A07DD872936A}"/>
              </c:ext>
            </c:extLst>
          </c:dPt>
          <c:dPt>
            <c:idx val="1"/>
            <c:invertIfNegative val="0"/>
            <c:bubble3D val="0"/>
            <c:spPr>
              <a:solidFill>
                <a:srgbClr val="800000"/>
              </a:solidFill>
            </c:spPr>
            <c:extLst>
              <c:ext xmlns:c16="http://schemas.microsoft.com/office/drawing/2014/chart" uri="{C3380CC4-5D6E-409C-BE32-E72D297353CC}">
                <c16:uniqueId val="{00000002-FCD7-4770-A9B3-A07DD872936A}"/>
              </c:ext>
            </c:extLst>
          </c:dPt>
          <c:dPt>
            <c:idx val="2"/>
            <c:invertIfNegative val="0"/>
            <c:bubble3D val="0"/>
            <c:spPr>
              <a:solidFill>
                <a:srgbClr val="333333"/>
              </a:solidFill>
            </c:spPr>
            <c:extLst>
              <c:ext xmlns:c16="http://schemas.microsoft.com/office/drawing/2014/chart" uri="{C3380CC4-5D6E-409C-BE32-E72D297353CC}">
                <c16:uniqueId val="{00000004-FCD7-4770-A9B3-A07DD872936A}"/>
              </c:ext>
            </c:extLst>
          </c:dPt>
          <c:dPt>
            <c:idx val="3"/>
            <c:invertIfNegative val="0"/>
            <c:bubble3D val="0"/>
            <c:spPr>
              <a:solidFill>
                <a:sysClr val="windowText" lastClr="000000"/>
              </a:solidFill>
            </c:spPr>
            <c:extLst>
              <c:ext xmlns:c16="http://schemas.microsoft.com/office/drawing/2014/chart" uri="{C3380CC4-5D6E-409C-BE32-E72D297353CC}">
                <c16:uniqueId val="{00000006-FCD7-4770-A9B3-A07DD872936A}"/>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D7-4770-A9B3-A07DD872936A}"/>
                </c:ext>
              </c:extLst>
            </c:dLbl>
            <c:dLbl>
              <c:idx val="1"/>
              <c:layout>
                <c:manualLayout>
                  <c:x val="2.9631678745977587E-2"/>
                  <c:y val="-4.7881355932203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D7-4770-A9B3-A07DD872936A}"/>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D7-4770-A9B3-A07DD872936A}"/>
                </c:ext>
              </c:extLst>
            </c:dLbl>
            <c:spPr>
              <a:noFill/>
              <a:ln>
                <a:noFill/>
              </a:ln>
              <a:effectLst/>
            </c:spPr>
            <c:txPr>
              <a:bodyPr/>
              <a:lstStyle/>
              <a:p>
                <a:pPr>
                  <a:defRPr sz="1800">
                    <a:latin typeface="+mj-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18-29</c:v>
                </c:pt>
                <c:pt idx="1">
                  <c:v>30-44</c:v>
                </c:pt>
                <c:pt idx="2">
                  <c:v>45-64</c:v>
                </c:pt>
                <c:pt idx="3">
                  <c:v>65+</c:v>
                </c:pt>
              </c:strCache>
            </c:strRef>
          </c:cat>
          <c:val>
            <c:numRef>
              <c:f>Sheet1!$B$2:$B$5</c:f>
              <c:numCache>
                <c:formatCode>0%</c:formatCode>
                <c:ptCount val="4"/>
                <c:pt idx="0">
                  <c:v>0.66</c:v>
                </c:pt>
                <c:pt idx="1">
                  <c:v>0.73</c:v>
                </c:pt>
                <c:pt idx="2">
                  <c:v>0.7</c:v>
                </c:pt>
                <c:pt idx="3">
                  <c:v>0.7</c:v>
                </c:pt>
              </c:numCache>
            </c:numRef>
          </c:val>
          <c:extLst>
            <c:ext xmlns:c16="http://schemas.microsoft.com/office/drawing/2014/chart" uri="{C3380CC4-5D6E-409C-BE32-E72D297353CC}">
              <c16:uniqueId val="{00000007-FCD7-4770-A9B3-A07DD872936A}"/>
            </c:ext>
          </c:extLst>
        </c:ser>
        <c:dLbls>
          <c:showLegendKey val="0"/>
          <c:showVal val="1"/>
          <c:showCatName val="0"/>
          <c:showSerName val="0"/>
          <c:showPercent val="0"/>
          <c:showBubbleSize val="0"/>
        </c:dLbls>
        <c:gapWidth val="150"/>
        <c:shape val="box"/>
        <c:axId val="75124096"/>
        <c:axId val="75251072"/>
        <c:axId val="0"/>
      </c:bar3DChart>
      <c:catAx>
        <c:axId val="75124096"/>
        <c:scaling>
          <c:orientation val="minMax"/>
        </c:scaling>
        <c:delete val="0"/>
        <c:axPos val="b"/>
        <c:numFmt formatCode="General" sourceLinked="1"/>
        <c:majorTickMark val="out"/>
        <c:minorTickMark val="none"/>
        <c:tickLblPos val="nextTo"/>
        <c:txPr>
          <a:bodyPr/>
          <a:lstStyle/>
          <a:p>
            <a:pPr>
              <a:defRPr>
                <a:latin typeface="+mj-lt"/>
                <a:cs typeface="Arial" panose="020B0604020202020204" pitchFamily="34" charset="0"/>
              </a:defRPr>
            </a:pPr>
            <a:endParaRPr lang="en-US"/>
          </a:p>
        </c:txPr>
        <c:crossAx val="75251072"/>
        <c:crosses val="autoZero"/>
        <c:auto val="1"/>
        <c:lblAlgn val="ctr"/>
        <c:lblOffset val="100"/>
        <c:noMultiLvlLbl val="0"/>
      </c:catAx>
      <c:valAx>
        <c:axId val="75251072"/>
        <c:scaling>
          <c:orientation val="minMax"/>
          <c:max val="0.8"/>
        </c:scaling>
        <c:delete val="0"/>
        <c:axPos val="l"/>
        <c:majorGridlines/>
        <c:numFmt formatCode="0%" sourceLinked="1"/>
        <c:majorTickMark val="out"/>
        <c:minorTickMark val="none"/>
        <c:tickLblPos val="nextTo"/>
        <c:txPr>
          <a:bodyPr/>
          <a:lstStyle/>
          <a:p>
            <a:pPr>
              <a:defRPr>
                <a:latin typeface="+mj-lt"/>
                <a:cs typeface="Arial" panose="020B0604020202020204" pitchFamily="34" charset="0"/>
              </a:defRPr>
            </a:pPr>
            <a:endParaRPr lang="en-US"/>
          </a:p>
        </c:txPr>
        <c:crossAx val="75124096"/>
        <c:crosses val="autoZero"/>
        <c:crossBetween val="between"/>
        <c:majorUnit val="0.1"/>
        <c:minorUnit val="2.0000000000000004E-2"/>
      </c:valAx>
    </c:plotArea>
    <c:legend>
      <c:legendPos val="r"/>
      <c:overlay val="0"/>
      <c:txPr>
        <a:bodyPr/>
        <a:lstStyle/>
        <a:p>
          <a:pPr>
            <a:defRPr>
              <a:latin typeface="+mj-lt"/>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3323036543508981"/>
          <c:h val="0.85783808786196802"/>
        </c:manualLayout>
      </c:layout>
      <c:bar3DChart>
        <c:barDir val="col"/>
        <c:grouping val="clustered"/>
        <c:varyColors val="0"/>
        <c:ser>
          <c:idx val="0"/>
          <c:order val="0"/>
          <c:tx>
            <c:strRef>
              <c:f>Sheet1!$B$1</c:f>
              <c:strCache>
                <c:ptCount val="1"/>
                <c:pt idx="0">
                  <c:v>Type of Voting</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C448-4643-97F9-6B9B0A6F0107}"/>
              </c:ext>
            </c:extLst>
          </c:dPt>
          <c:dPt>
            <c:idx val="1"/>
            <c:invertIfNegative val="0"/>
            <c:bubble3D val="0"/>
            <c:spPr>
              <a:solidFill>
                <a:srgbClr val="800000"/>
              </a:solidFill>
            </c:spPr>
            <c:extLst>
              <c:ext xmlns:c16="http://schemas.microsoft.com/office/drawing/2014/chart" uri="{C3380CC4-5D6E-409C-BE32-E72D297353CC}">
                <c16:uniqueId val="{00000002-C448-4643-97F9-6B9B0A6F0107}"/>
              </c:ext>
            </c:extLst>
          </c:dPt>
          <c:dPt>
            <c:idx val="2"/>
            <c:invertIfNegative val="0"/>
            <c:bubble3D val="0"/>
            <c:spPr>
              <a:solidFill>
                <a:srgbClr val="333333"/>
              </a:solidFill>
            </c:spPr>
            <c:extLst>
              <c:ext xmlns:c16="http://schemas.microsoft.com/office/drawing/2014/chart" uri="{C3380CC4-5D6E-409C-BE32-E72D297353CC}">
                <c16:uniqueId val="{00000004-C448-4643-97F9-6B9B0A6F0107}"/>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48-4643-97F9-6B9B0A6F0107}"/>
                </c:ext>
              </c:extLst>
            </c:dLbl>
            <c:dLbl>
              <c:idx val="1"/>
              <c:layout>
                <c:manualLayout>
                  <c:x val="2.9631678745977587E-2"/>
                  <c:y val="-4.7881355932203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448-4643-97F9-6B9B0A6F0107}"/>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448-4643-97F9-6B9B0A6F0107}"/>
                </c:ext>
              </c:extLst>
            </c:dLbl>
            <c:spPr>
              <a:noFill/>
              <a:ln>
                <a:noFill/>
              </a:ln>
              <a:effectLst/>
            </c:spPr>
            <c:txPr>
              <a:bodyPr/>
              <a:lstStyle/>
              <a:p>
                <a:pPr>
                  <a:defRPr sz="1800">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Absentee Ballot</c:v>
                </c:pt>
                <c:pt idx="1">
                  <c:v>Election Day</c:v>
                </c:pt>
                <c:pt idx="2">
                  <c:v>DK/Refused</c:v>
                </c:pt>
              </c:strCache>
            </c:strRef>
          </c:cat>
          <c:val>
            <c:numRef>
              <c:f>Sheet1!$B$2:$B$4</c:f>
              <c:numCache>
                <c:formatCode>0%</c:formatCode>
                <c:ptCount val="3"/>
                <c:pt idx="0">
                  <c:v>0.74</c:v>
                </c:pt>
                <c:pt idx="1">
                  <c:v>0.64</c:v>
                </c:pt>
                <c:pt idx="2">
                  <c:v>0.53</c:v>
                </c:pt>
              </c:numCache>
            </c:numRef>
          </c:val>
          <c:extLst>
            <c:ext xmlns:c16="http://schemas.microsoft.com/office/drawing/2014/chart" uri="{C3380CC4-5D6E-409C-BE32-E72D297353CC}">
              <c16:uniqueId val="{00000005-C448-4643-97F9-6B9B0A6F0107}"/>
            </c:ext>
          </c:extLst>
        </c:ser>
        <c:dLbls>
          <c:showLegendKey val="0"/>
          <c:showVal val="1"/>
          <c:showCatName val="0"/>
          <c:showSerName val="0"/>
          <c:showPercent val="0"/>
          <c:showBubbleSize val="0"/>
        </c:dLbls>
        <c:gapWidth val="150"/>
        <c:shape val="box"/>
        <c:axId val="207744000"/>
        <c:axId val="221239936"/>
        <c:axId val="0"/>
      </c:bar3DChart>
      <c:catAx>
        <c:axId val="207744000"/>
        <c:scaling>
          <c:orientation val="minMax"/>
        </c:scaling>
        <c:delete val="0"/>
        <c:axPos val="b"/>
        <c:numFmt formatCode="General" sourceLinked="1"/>
        <c:majorTickMark val="out"/>
        <c:minorTickMark val="none"/>
        <c:tickLblPos val="nextTo"/>
        <c:txPr>
          <a:bodyPr/>
          <a:lstStyle/>
          <a:p>
            <a:pPr>
              <a:defRPr>
                <a:latin typeface="+mj-lt"/>
              </a:defRPr>
            </a:pPr>
            <a:endParaRPr lang="en-US"/>
          </a:p>
        </c:txPr>
        <c:crossAx val="221239936"/>
        <c:crosses val="autoZero"/>
        <c:auto val="1"/>
        <c:lblAlgn val="ctr"/>
        <c:lblOffset val="100"/>
        <c:noMultiLvlLbl val="0"/>
      </c:catAx>
      <c:valAx>
        <c:axId val="221239936"/>
        <c:scaling>
          <c:orientation val="minMax"/>
          <c:max val="0.70000000000000007"/>
        </c:scaling>
        <c:delete val="0"/>
        <c:axPos val="l"/>
        <c:majorGridlines/>
        <c:numFmt formatCode="0%" sourceLinked="1"/>
        <c:majorTickMark val="out"/>
        <c:minorTickMark val="none"/>
        <c:tickLblPos val="nextTo"/>
        <c:txPr>
          <a:bodyPr/>
          <a:lstStyle/>
          <a:p>
            <a:pPr>
              <a:defRPr>
                <a:latin typeface="+mj-lt"/>
              </a:defRPr>
            </a:pPr>
            <a:endParaRPr lang="en-US"/>
          </a:p>
        </c:txPr>
        <c:crossAx val="207744000"/>
        <c:crosses val="autoZero"/>
        <c:crossBetween val="between"/>
        <c:majorUnit val="0.1"/>
        <c:minorUnit val="2.0000000000000004E-2"/>
      </c:valAx>
    </c:plotArea>
    <c:legend>
      <c:legendPos val="r"/>
      <c:overlay val="0"/>
      <c:txPr>
        <a:bodyPr/>
        <a:lstStyle/>
        <a:p>
          <a:pPr>
            <a:defRPr>
              <a:latin typeface="+mj-lt"/>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3323036543508981"/>
          <c:h val="0.85783808786196802"/>
        </c:manualLayout>
      </c:layout>
      <c:bar3DChart>
        <c:barDir val="col"/>
        <c:grouping val="clustered"/>
        <c:varyColors val="0"/>
        <c:ser>
          <c:idx val="0"/>
          <c:order val="0"/>
          <c:tx>
            <c:strRef>
              <c:f>Sheet1!$B$1</c:f>
              <c:strCache>
                <c:ptCount val="1"/>
                <c:pt idx="0">
                  <c:v>Type of Voting</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5F94-4157-B7C5-BF218511A4AD}"/>
              </c:ext>
            </c:extLst>
          </c:dPt>
          <c:dPt>
            <c:idx val="1"/>
            <c:invertIfNegative val="0"/>
            <c:bubble3D val="0"/>
            <c:spPr>
              <a:solidFill>
                <a:srgbClr val="800000"/>
              </a:solidFill>
            </c:spPr>
            <c:extLst>
              <c:ext xmlns:c16="http://schemas.microsoft.com/office/drawing/2014/chart" uri="{C3380CC4-5D6E-409C-BE32-E72D297353CC}">
                <c16:uniqueId val="{00000002-5F94-4157-B7C5-BF218511A4AD}"/>
              </c:ext>
            </c:extLst>
          </c:dPt>
          <c:dPt>
            <c:idx val="2"/>
            <c:invertIfNegative val="0"/>
            <c:bubble3D val="0"/>
            <c:spPr>
              <a:solidFill>
                <a:srgbClr val="333333"/>
              </a:solidFill>
            </c:spPr>
            <c:extLst>
              <c:ext xmlns:c16="http://schemas.microsoft.com/office/drawing/2014/chart" uri="{C3380CC4-5D6E-409C-BE32-E72D297353CC}">
                <c16:uniqueId val="{00000004-5F94-4157-B7C5-BF218511A4AD}"/>
              </c:ext>
            </c:extLst>
          </c:dPt>
          <c:dPt>
            <c:idx val="3"/>
            <c:invertIfNegative val="0"/>
            <c:bubble3D val="0"/>
            <c:spPr>
              <a:solidFill>
                <a:sysClr val="windowText" lastClr="000000"/>
              </a:solidFill>
            </c:spPr>
            <c:extLst>
              <c:ext xmlns:c16="http://schemas.microsoft.com/office/drawing/2014/chart" uri="{C3380CC4-5D6E-409C-BE32-E72D297353CC}">
                <c16:uniqueId val="{00000006-5F94-4157-B7C5-BF218511A4AD}"/>
              </c:ext>
            </c:extLst>
          </c:dPt>
          <c:dPt>
            <c:idx val="4"/>
            <c:invertIfNegative val="0"/>
            <c:bubble3D val="0"/>
            <c:spPr>
              <a:solidFill>
                <a:srgbClr val="003300"/>
              </a:solidFill>
            </c:spPr>
            <c:extLst>
              <c:ext xmlns:c16="http://schemas.microsoft.com/office/drawing/2014/chart" uri="{C3380CC4-5D6E-409C-BE32-E72D297353CC}">
                <c16:uniqueId val="{00000008-5F94-4157-B7C5-BF218511A4AD}"/>
              </c:ext>
            </c:extLst>
          </c:dPt>
          <c:dPt>
            <c:idx val="5"/>
            <c:invertIfNegative val="0"/>
            <c:bubble3D val="0"/>
            <c:spPr>
              <a:solidFill>
                <a:srgbClr val="996600"/>
              </a:solidFill>
            </c:spPr>
            <c:extLst>
              <c:ext xmlns:c16="http://schemas.microsoft.com/office/drawing/2014/chart" uri="{C3380CC4-5D6E-409C-BE32-E72D297353CC}">
                <c16:uniqueId val="{0000000A-5F94-4157-B7C5-BF218511A4AD}"/>
              </c:ext>
            </c:extLst>
          </c:dPt>
          <c:dPt>
            <c:idx val="6"/>
            <c:invertIfNegative val="0"/>
            <c:bubble3D val="0"/>
            <c:spPr>
              <a:solidFill>
                <a:srgbClr val="996600"/>
              </a:solidFill>
            </c:spPr>
            <c:extLst>
              <c:ext xmlns:c16="http://schemas.microsoft.com/office/drawing/2014/chart" uri="{C3380CC4-5D6E-409C-BE32-E72D297353CC}">
                <c16:uniqueId val="{0000000C-5F94-4157-B7C5-BF218511A4AD}"/>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94-4157-B7C5-BF218511A4AD}"/>
                </c:ext>
              </c:extLst>
            </c:dLbl>
            <c:dLbl>
              <c:idx val="1"/>
              <c:layout>
                <c:manualLayout>
                  <c:x val="2.9631678745977587E-2"/>
                  <c:y val="-4.7881355932203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94-4157-B7C5-BF218511A4AD}"/>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94-4157-B7C5-BF218511A4AD}"/>
                </c:ext>
              </c:extLst>
            </c:dLbl>
            <c:spPr>
              <a:noFill/>
              <a:ln>
                <a:noFill/>
              </a:ln>
              <a:effectLst/>
            </c:spPr>
            <c:txPr>
              <a:bodyPr/>
              <a:lstStyle/>
              <a:p>
                <a:pPr>
                  <a:defRPr sz="1800">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White/Caucasian</c:v>
                </c:pt>
                <c:pt idx="1">
                  <c:v>African American</c:v>
                </c:pt>
                <c:pt idx="2">
                  <c:v>Hispanic</c:v>
                </c:pt>
                <c:pt idx="3">
                  <c:v>Asian</c:v>
                </c:pt>
                <c:pt idx="4">
                  <c:v>Multiracial</c:v>
                </c:pt>
                <c:pt idx="5">
                  <c:v>DK/Refused</c:v>
                </c:pt>
              </c:strCache>
            </c:strRef>
          </c:cat>
          <c:val>
            <c:numRef>
              <c:f>Sheet1!$B$2:$B$7</c:f>
              <c:numCache>
                <c:formatCode>0%</c:formatCode>
                <c:ptCount val="6"/>
                <c:pt idx="0">
                  <c:v>0.71</c:v>
                </c:pt>
                <c:pt idx="1">
                  <c:v>0.78</c:v>
                </c:pt>
                <c:pt idx="2">
                  <c:v>1</c:v>
                </c:pt>
                <c:pt idx="3">
                  <c:v>0.67</c:v>
                </c:pt>
                <c:pt idx="4">
                  <c:v>0.6</c:v>
                </c:pt>
                <c:pt idx="5">
                  <c:v>0.52</c:v>
                </c:pt>
              </c:numCache>
            </c:numRef>
          </c:val>
          <c:extLst>
            <c:ext xmlns:c16="http://schemas.microsoft.com/office/drawing/2014/chart" uri="{C3380CC4-5D6E-409C-BE32-E72D297353CC}">
              <c16:uniqueId val="{0000000D-5F94-4157-B7C5-BF218511A4AD}"/>
            </c:ext>
          </c:extLst>
        </c:ser>
        <c:dLbls>
          <c:showLegendKey val="0"/>
          <c:showVal val="1"/>
          <c:showCatName val="0"/>
          <c:showSerName val="0"/>
          <c:showPercent val="0"/>
          <c:showBubbleSize val="0"/>
        </c:dLbls>
        <c:gapWidth val="150"/>
        <c:shape val="box"/>
        <c:axId val="67017344"/>
        <c:axId val="67022848"/>
        <c:axId val="0"/>
      </c:bar3DChart>
      <c:catAx>
        <c:axId val="67017344"/>
        <c:scaling>
          <c:orientation val="minMax"/>
        </c:scaling>
        <c:delete val="0"/>
        <c:axPos val="b"/>
        <c:numFmt formatCode="General" sourceLinked="1"/>
        <c:majorTickMark val="out"/>
        <c:minorTickMark val="none"/>
        <c:tickLblPos val="nextTo"/>
        <c:txPr>
          <a:bodyPr/>
          <a:lstStyle/>
          <a:p>
            <a:pPr>
              <a:defRPr>
                <a:latin typeface="+mj-lt"/>
              </a:defRPr>
            </a:pPr>
            <a:endParaRPr lang="en-US"/>
          </a:p>
        </c:txPr>
        <c:crossAx val="67022848"/>
        <c:crosses val="autoZero"/>
        <c:auto val="1"/>
        <c:lblAlgn val="ctr"/>
        <c:lblOffset val="100"/>
        <c:noMultiLvlLbl val="0"/>
      </c:catAx>
      <c:valAx>
        <c:axId val="67022848"/>
        <c:scaling>
          <c:orientation val="minMax"/>
          <c:max val="1"/>
        </c:scaling>
        <c:delete val="0"/>
        <c:axPos val="l"/>
        <c:majorGridlines/>
        <c:numFmt formatCode="0%" sourceLinked="1"/>
        <c:majorTickMark val="out"/>
        <c:minorTickMark val="none"/>
        <c:tickLblPos val="nextTo"/>
        <c:txPr>
          <a:bodyPr/>
          <a:lstStyle/>
          <a:p>
            <a:pPr>
              <a:defRPr>
                <a:latin typeface="+mj-lt"/>
              </a:defRPr>
            </a:pPr>
            <a:endParaRPr lang="en-US"/>
          </a:p>
        </c:txPr>
        <c:crossAx val="67017344"/>
        <c:crosses val="autoZero"/>
        <c:crossBetween val="between"/>
        <c:majorUnit val="0.1"/>
        <c:minorUnit val="2.0000000000000004E-2"/>
      </c:valAx>
    </c:plotArea>
    <c:legend>
      <c:legendPos val="r"/>
      <c:overlay val="0"/>
      <c:txPr>
        <a:bodyPr/>
        <a:lstStyle/>
        <a:p>
          <a:pPr>
            <a:defRPr>
              <a:latin typeface="+mj-lt"/>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3323036543508981"/>
          <c:h val="0.85783808786196802"/>
        </c:manualLayout>
      </c:layout>
      <c:bar3DChart>
        <c:barDir val="col"/>
        <c:grouping val="clustered"/>
        <c:varyColors val="0"/>
        <c:ser>
          <c:idx val="0"/>
          <c:order val="0"/>
          <c:tx>
            <c:strRef>
              <c:f>Sheet1!$B$1</c:f>
              <c:strCache>
                <c:ptCount val="1"/>
                <c:pt idx="0">
                  <c:v>Type of Voting</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1999-4EFA-BF38-A88409B7B878}"/>
              </c:ext>
            </c:extLst>
          </c:dPt>
          <c:dPt>
            <c:idx val="1"/>
            <c:invertIfNegative val="0"/>
            <c:bubble3D val="0"/>
            <c:spPr>
              <a:solidFill>
                <a:srgbClr val="800000"/>
              </a:solidFill>
            </c:spPr>
            <c:extLst>
              <c:ext xmlns:c16="http://schemas.microsoft.com/office/drawing/2014/chart" uri="{C3380CC4-5D6E-409C-BE32-E72D297353CC}">
                <c16:uniqueId val="{00000002-1999-4EFA-BF38-A88409B7B878}"/>
              </c:ext>
            </c:extLst>
          </c:dPt>
          <c:dPt>
            <c:idx val="2"/>
            <c:invertIfNegative val="0"/>
            <c:bubble3D val="0"/>
            <c:spPr>
              <a:solidFill>
                <a:srgbClr val="333333"/>
              </a:solidFill>
            </c:spPr>
            <c:extLst>
              <c:ext xmlns:c16="http://schemas.microsoft.com/office/drawing/2014/chart" uri="{C3380CC4-5D6E-409C-BE32-E72D297353CC}">
                <c16:uniqueId val="{00000004-1999-4EFA-BF38-A88409B7B878}"/>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99-4EFA-BF38-A88409B7B878}"/>
                </c:ext>
              </c:extLst>
            </c:dLbl>
            <c:dLbl>
              <c:idx val="1"/>
              <c:layout>
                <c:manualLayout>
                  <c:x val="2.9631678745977587E-2"/>
                  <c:y val="-4.7881355932203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999-4EFA-BF38-A88409B7B878}"/>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99-4EFA-BF38-A88409B7B878}"/>
                </c:ext>
              </c:extLst>
            </c:dLbl>
            <c:spPr>
              <a:noFill/>
              <a:ln>
                <a:noFill/>
              </a:ln>
              <a:effectLst/>
            </c:spPr>
            <c:txPr>
              <a:bodyPr/>
              <a:lstStyle/>
              <a:p>
                <a:pPr>
                  <a:defRPr sz="1800">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Ann Arbor</c:v>
                </c:pt>
                <c:pt idx="1">
                  <c:v>Ypsilanti</c:v>
                </c:pt>
                <c:pt idx="2">
                  <c:v>Saline/Manchester/Chelsea</c:v>
                </c:pt>
              </c:strCache>
            </c:strRef>
          </c:cat>
          <c:val>
            <c:numRef>
              <c:f>Sheet1!$B$2:$B$4</c:f>
              <c:numCache>
                <c:formatCode>0%</c:formatCode>
                <c:ptCount val="3"/>
                <c:pt idx="0">
                  <c:v>0.66</c:v>
                </c:pt>
                <c:pt idx="1">
                  <c:v>0.79</c:v>
                </c:pt>
                <c:pt idx="2">
                  <c:v>0.65</c:v>
                </c:pt>
              </c:numCache>
            </c:numRef>
          </c:val>
          <c:extLst>
            <c:ext xmlns:c16="http://schemas.microsoft.com/office/drawing/2014/chart" uri="{C3380CC4-5D6E-409C-BE32-E72D297353CC}">
              <c16:uniqueId val="{00000005-1999-4EFA-BF38-A88409B7B878}"/>
            </c:ext>
          </c:extLst>
        </c:ser>
        <c:dLbls>
          <c:showLegendKey val="0"/>
          <c:showVal val="1"/>
          <c:showCatName val="0"/>
          <c:showSerName val="0"/>
          <c:showPercent val="0"/>
          <c:showBubbleSize val="0"/>
        </c:dLbls>
        <c:gapWidth val="150"/>
        <c:shape val="box"/>
        <c:axId val="67059712"/>
        <c:axId val="67063168"/>
        <c:axId val="0"/>
      </c:bar3DChart>
      <c:catAx>
        <c:axId val="67059712"/>
        <c:scaling>
          <c:orientation val="minMax"/>
        </c:scaling>
        <c:delete val="0"/>
        <c:axPos val="b"/>
        <c:numFmt formatCode="General" sourceLinked="1"/>
        <c:majorTickMark val="out"/>
        <c:minorTickMark val="none"/>
        <c:tickLblPos val="nextTo"/>
        <c:txPr>
          <a:bodyPr/>
          <a:lstStyle/>
          <a:p>
            <a:pPr>
              <a:defRPr>
                <a:latin typeface="+mj-lt"/>
              </a:defRPr>
            </a:pPr>
            <a:endParaRPr lang="en-US"/>
          </a:p>
        </c:txPr>
        <c:crossAx val="67063168"/>
        <c:crosses val="autoZero"/>
        <c:auto val="1"/>
        <c:lblAlgn val="ctr"/>
        <c:lblOffset val="100"/>
        <c:noMultiLvlLbl val="0"/>
      </c:catAx>
      <c:valAx>
        <c:axId val="67063168"/>
        <c:scaling>
          <c:orientation val="minMax"/>
          <c:max val="0.8"/>
        </c:scaling>
        <c:delete val="0"/>
        <c:axPos val="l"/>
        <c:majorGridlines/>
        <c:numFmt formatCode="0%" sourceLinked="1"/>
        <c:majorTickMark val="out"/>
        <c:minorTickMark val="none"/>
        <c:tickLblPos val="nextTo"/>
        <c:txPr>
          <a:bodyPr/>
          <a:lstStyle/>
          <a:p>
            <a:pPr>
              <a:defRPr>
                <a:latin typeface="+mj-lt"/>
              </a:defRPr>
            </a:pPr>
            <a:endParaRPr lang="en-US"/>
          </a:p>
        </c:txPr>
        <c:crossAx val="67059712"/>
        <c:crosses val="autoZero"/>
        <c:crossBetween val="between"/>
        <c:majorUnit val="0.1"/>
        <c:minorUnit val="2.0000000000000004E-2"/>
      </c:valAx>
    </c:plotArea>
    <c:legend>
      <c:legendPos val="r"/>
      <c:overlay val="0"/>
      <c:txPr>
        <a:bodyPr/>
        <a:lstStyle/>
        <a:p>
          <a:pPr>
            <a:defRPr>
              <a:latin typeface="+mj-lt"/>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991800704399129"/>
          <c:y val="4.6469816272965876E-2"/>
          <c:w val="0.64748368122884625"/>
          <c:h val="0.85783808786196802"/>
        </c:manualLayout>
      </c:layout>
      <c:bar3DChart>
        <c:barDir val="col"/>
        <c:grouping val="clustered"/>
        <c:varyColors val="0"/>
        <c:ser>
          <c:idx val="0"/>
          <c:order val="0"/>
          <c:tx>
            <c:strRef>
              <c:f>Sheet1!$B$1</c:f>
              <c:strCache>
                <c:ptCount val="1"/>
                <c:pt idx="0">
                  <c:v>Party Affiliation </c:v>
                </c:pt>
              </c:strCache>
            </c:strRef>
          </c:tx>
          <c:spPr>
            <a:solidFill>
              <a:srgbClr val="1F497D"/>
            </a:solidFill>
          </c:spPr>
          <c:invertIfNegative val="0"/>
          <c:dPt>
            <c:idx val="0"/>
            <c:invertIfNegative val="0"/>
            <c:bubble3D val="0"/>
            <c:extLst>
              <c:ext xmlns:c16="http://schemas.microsoft.com/office/drawing/2014/chart" uri="{C3380CC4-5D6E-409C-BE32-E72D297353CC}">
                <c16:uniqueId val="{00000000-F11F-4EED-9008-0A71F4B72399}"/>
              </c:ext>
            </c:extLst>
          </c:dPt>
          <c:dPt>
            <c:idx val="1"/>
            <c:invertIfNegative val="0"/>
            <c:bubble3D val="0"/>
            <c:spPr>
              <a:solidFill>
                <a:srgbClr val="800000"/>
              </a:solidFill>
            </c:spPr>
            <c:extLst>
              <c:ext xmlns:c16="http://schemas.microsoft.com/office/drawing/2014/chart" uri="{C3380CC4-5D6E-409C-BE32-E72D297353CC}">
                <c16:uniqueId val="{00000002-F11F-4EED-9008-0A71F4B72399}"/>
              </c:ext>
            </c:extLst>
          </c:dPt>
          <c:dPt>
            <c:idx val="2"/>
            <c:invertIfNegative val="0"/>
            <c:bubble3D val="0"/>
            <c:spPr>
              <a:solidFill>
                <a:srgbClr val="333333"/>
              </a:solidFill>
            </c:spPr>
            <c:extLst>
              <c:ext xmlns:c16="http://schemas.microsoft.com/office/drawing/2014/chart" uri="{C3380CC4-5D6E-409C-BE32-E72D297353CC}">
                <c16:uniqueId val="{00000004-F11F-4EED-9008-0A71F4B72399}"/>
              </c:ext>
            </c:extLst>
          </c:dPt>
          <c:dPt>
            <c:idx val="3"/>
            <c:invertIfNegative val="0"/>
            <c:bubble3D val="0"/>
            <c:spPr>
              <a:solidFill>
                <a:sysClr val="windowText" lastClr="000000"/>
              </a:solidFill>
            </c:spPr>
            <c:extLst>
              <c:ext xmlns:c16="http://schemas.microsoft.com/office/drawing/2014/chart" uri="{C3380CC4-5D6E-409C-BE32-E72D297353CC}">
                <c16:uniqueId val="{00000006-F11F-4EED-9008-0A71F4B72399}"/>
              </c:ext>
            </c:extLst>
          </c:dPt>
          <c:dPt>
            <c:idx val="4"/>
            <c:invertIfNegative val="0"/>
            <c:bubble3D val="0"/>
            <c:spPr>
              <a:solidFill>
                <a:srgbClr val="003300"/>
              </a:solidFill>
            </c:spPr>
            <c:extLst>
              <c:ext xmlns:c16="http://schemas.microsoft.com/office/drawing/2014/chart" uri="{C3380CC4-5D6E-409C-BE32-E72D297353CC}">
                <c16:uniqueId val="{00000008-F11F-4EED-9008-0A71F4B72399}"/>
              </c:ext>
            </c:extLst>
          </c:dPt>
          <c:dPt>
            <c:idx val="5"/>
            <c:invertIfNegative val="0"/>
            <c:bubble3D val="0"/>
            <c:spPr>
              <a:solidFill>
                <a:srgbClr val="996600"/>
              </a:solidFill>
            </c:spPr>
            <c:extLst>
              <c:ext xmlns:c16="http://schemas.microsoft.com/office/drawing/2014/chart" uri="{C3380CC4-5D6E-409C-BE32-E72D297353CC}">
                <c16:uniqueId val="{0000000A-F11F-4EED-9008-0A71F4B72399}"/>
              </c:ext>
            </c:extLst>
          </c:dPt>
          <c:dLbls>
            <c:dLbl>
              <c:idx val="0"/>
              <c:layout>
                <c:manualLayout>
                  <c:x val="2.2175411922208593E-2"/>
                  <c:y val="-3.4335157257885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1F-4EED-9008-0A71F4B72399}"/>
                </c:ext>
              </c:extLst>
            </c:dLbl>
            <c:dLbl>
              <c:idx val="1"/>
              <c:layout>
                <c:manualLayout>
                  <c:x val="1.8235637212015165E-2"/>
                  <c:y val="-2.90642197951062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1F-4EED-9008-0A71F4B72399}"/>
                </c:ext>
              </c:extLst>
            </c:dLbl>
            <c:dLbl>
              <c:idx val="2"/>
              <c:layout>
                <c:manualLayout>
                  <c:x val="1.5410951816587633E-2"/>
                  <c:y val="-1.9679923484140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1F-4EED-9008-0A71F4B72399}"/>
                </c:ext>
              </c:extLst>
            </c:dLbl>
            <c:dLbl>
              <c:idx val="3"/>
              <c:layout>
                <c:manualLayout>
                  <c:x val="1.4245014245014245E-2"/>
                  <c:y val="-8.06451612903235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11F-4EED-9008-0A71F4B72399}"/>
                </c:ext>
              </c:extLst>
            </c:dLbl>
            <c:dLbl>
              <c:idx val="4"/>
              <c:layout>
                <c:manualLayout>
                  <c:x val="1.1396011396011397E-2"/>
                  <c:y val="-5.3763440860215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11F-4EED-9008-0A71F4B72399}"/>
                </c:ext>
              </c:extLst>
            </c:dLbl>
            <c:spPr>
              <a:noFill/>
              <a:ln>
                <a:noFill/>
              </a:ln>
              <a:effectLst/>
            </c:spPr>
            <c:txPr>
              <a:bodyPr/>
              <a:lstStyle/>
              <a:p>
                <a:pPr>
                  <a:defRPr sz="1800">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Democrat</c:v>
                </c:pt>
                <c:pt idx="1">
                  <c:v>Ticket Splitter</c:v>
                </c:pt>
                <c:pt idx="2">
                  <c:v>Republican</c:v>
                </c:pt>
                <c:pt idx="3">
                  <c:v>Third Party/ Independent</c:v>
                </c:pt>
                <c:pt idx="4">
                  <c:v>Haven't Voted</c:v>
                </c:pt>
                <c:pt idx="5">
                  <c:v>DK/Refused</c:v>
                </c:pt>
              </c:strCache>
            </c:strRef>
          </c:cat>
          <c:val>
            <c:numRef>
              <c:f>Sheet1!$B$2:$B$7</c:f>
              <c:numCache>
                <c:formatCode>0%</c:formatCode>
                <c:ptCount val="6"/>
                <c:pt idx="0">
                  <c:v>0.82</c:v>
                </c:pt>
                <c:pt idx="1">
                  <c:v>0.58000000000000007</c:v>
                </c:pt>
                <c:pt idx="2">
                  <c:v>0.39</c:v>
                </c:pt>
                <c:pt idx="3">
                  <c:v>0.55000000000000004</c:v>
                </c:pt>
                <c:pt idx="4">
                  <c:v>1</c:v>
                </c:pt>
                <c:pt idx="5">
                  <c:v>0.43</c:v>
                </c:pt>
              </c:numCache>
            </c:numRef>
          </c:val>
          <c:extLst>
            <c:ext xmlns:c16="http://schemas.microsoft.com/office/drawing/2014/chart" uri="{C3380CC4-5D6E-409C-BE32-E72D297353CC}">
              <c16:uniqueId val="{0000000B-F11F-4EED-9008-0A71F4B72399}"/>
            </c:ext>
          </c:extLst>
        </c:ser>
        <c:dLbls>
          <c:showLegendKey val="0"/>
          <c:showVal val="1"/>
          <c:showCatName val="0"/>
          <c:showSerName val="0"/>
          <c:showPercent val="0"/>
          <c:showBubbleSize val="0"/>
        </c:dLbls>
        <c:gapWidth val="150"/>
        <c:shape val="box"/>
        <c:axId val="67083648"/>
        <c:axId val="75080064"/>
        <c:axId val="0"/>
      </c:bar3DChart>
      <c:catAx>
        <c:axId val="67083648"/>
        <c:scaling>
          <c:orientation val="minMax"/>
        </c:scaling>
        <c:delete val="1"/>
        <c:axPos val="b"/>
        <c:numFmt formatCode="General" sourceLinked="1"/>
        <c:majorTickMark val="out"/>
        <c:minorTickMark val="none"/>
        <c:tickLblPos val="nextTo"/>
        <c:crossAx val="75080064"/>
        <c:crosses val="autoZero"/>
        <c:auto val="1"/>
        <c:lblAlgn val="ctr"/>
        <c:lblOffset val="100"/>
        <c:noMultiLvlLbl val="0"/>
      </c:catAx>
      <c:valAx>
        <c:axId val="75080064"/>
        <c:scaling>
          <c:orientation val="minMax"/>
          <c:max val="0.70000000000000007"/>
        </c:scaling>
        <c:delete val="0"/>
        <c:axPos val="l"/>
        <c:majorGridlines/>
        <c:numFmt formatCode="0%" sourceLinked="1"/>
        <c:majorTickMark val="out"/>
        <c:minorTickMark val="none"/>
        <c:tickLblPos val="nextTo"/>
        <c:txPr>
          <a:bodyPr/>
          <a:lstStyle/>
          <a:p>
            <a:pPr>
              <a:defRPr>
                <a:latin typeface="+mj-lt"/>
              </a:defRPr>
            </a:pPr>
            <a:endParaRPr lang="en-US"/>
          </a:p>
        </c:txPr>
        <c:crossAx val="67083648"/>
        <c:crosses val="autoZero"/>
        <c:crossBetween val="between"/>
        <c:majorUnit val="0.1"/>
        <c:minorUnit val="2.0000000000000004E-2"/>
      </c:valAx>
    </c:plotArea>
    <c:legend>
      <c:legendPos val="r"/>
      <c:layout>
        <c:manualLayout>
          <c:xMode val="edge"/>
          <c:yMode val="edge"/>
          <c:x val="0.7387720160163932"/>
          <c:y val="0.16121175049209377"/>
          <c:w val="0.25842846150256038"/>
          <c:h val="0.68553086744019354"/>
        </c:manualLayout>
      </c:layout>
      <c:overlay val="0"/>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BFF504FD-941B-44E9-8002-642E46643023}" type="datetimeFigureOut">
              <a:rPr lang="en-US" smtClean="0"/>
              <a:t>8/3/2020</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8DE5FAD0-76EC-4E02-8EA7-2D4931404A11}" type="slidenum">
              <a:rPr lang="en-US" smtClean="0"/>
              <a:t>‹#›</a:t>
            </a:fld>
            <a:endParaRPr lang="en-US"/>
          </a:p>
        </p:txBody>
      </p:sp>
    </p:spTree>
    <p:extLst>
      <p:ext uri="{BB962C8B-B14F-4D97-AF65-F5344CB8AC3E}">
        <p14:creationId xmlns:p14="http://schemas.microsoft.com/office/powerpoint/2010/main" val="748957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3ECCC8C7-262D-4954-BCEC-56207852B077}" type="datetimeFigureOut">
              <a:rPr lang="en-US" smtClean="0"/>
              <a:t>8/3/2020</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EE6CBE04-0180-4760-BC1C-85FD295C13EF}" type="slidenum">
              <a:rPr lang="en-US" smtClean="0"/>
              <a:t>‹#›</a:t>
            </a:fld>
            <a:endParaRPr lang="en-US"/>
          </a:p>
        </p:txBody>
      </p:sp>
    </p:spTree>
    <p:extLst>
      <p:ext uri="{BB962C8B-B14F-4D97-AF65-F5344CB8AC3E}">
        <p14:creationId xmlns:p14="http://schemas.microsoft.com/office/powerpoint/2010/main" val="291623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EAB0777-4C60-462E-A92C-CDAFD498799C}" type="datetimeFigureOut">
              <a:rPr lang="en-US" smtClean="0"/>
              <a:t>8/3/2020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EAB0777-4C60-462E-A92C-CDAFD498799C}"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33">
              <a:schemeClr val="tx1"/>
            </a:gs>
            <a:gs pos="49000">
              <a:schemeClr val="tx1"/>
            </a:gs>
            <a:gs pos="100000">
              <a:schemeClr val="bg2">
                <a:lumMod val="50000"/>
                <a:lumOff val="5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8/3/2020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7851648" cy="3048000"/>
          </a:xfrm>
        </p:spPr>
        <p:txBody>
          <a:bodyPr>
            <a:noAutofit/>
          </a:bodyPr>
          <a:lstStyle/>
          <a:p>
            <a:pPr algn="ctr"/>
            <a:br>
              <a:rPr lang="en-US" sz="4400" b="0" dirty="0">
                <a:solidFill>
                  <a:schemeClr val="bg1"/>
                </a:solidFill>
                <a:effectLst/>
                <a:latin typeface="Arial" panose="020B0604020202020204" pitchFamily="34" charset="0"/>
                <a:cs typeface="Arial" panose="020B0604020202020204" pitchFamily="34" charset="0"/>
              </a:rPr>
            </a:br>
            <a:br>
              <a:rPr lang="en-US" sz="4400" b="0" dirty="0">
                <a:solidFill>
                  <a:schemeClr val="bg1"/>
                </a:solidFill>
                <a:effectLst/>
                <a:latin typeface="Arial" panose="020B0604020202020204" pitchFamily="34" charset="0"/>
                <a:cs typeface="Arial" panose="020B0604020202020204" pitchFamily="34" charset="0"/>
              </a:rPr>
            </a:br>
            <a:br>
              <a:rPr lang="en-US" sz="4400" b="0" dirty="0">
                <a:solidFill>
                  <a:schemeClr val="bg1"/>
                </a:solidFill>
                <a:effectLst/>
                <a:latin typeface="Arial" panose="020B0604020202020204" pitchFamily="34" charset="0"/>
                <a:cs typeface="Arial" panose="020B0604020202020204" pitchFamily="34" charset="0"/>
              </a:rPr>
            </a:br>
            <a:r>
              <a:rPr lang="en-US" sz="4000" b="0" dirty="0">
                <a:solidFill>
                  <a:schemeClr val="bg1"/>
                </a:solidFill>
                <a:effectLst/>
                <a:latin typeface="Arial" panose="020B0604020202020204" pitchFamily="34" charset="0"/>
                <a:cs typeface="Arial" panose="020B0604020202020204" pitchFamily="34" charset="0"/>
              </a:rPr>
              <a:t>Washtenaw Senior Millage Survey</a:t>
            </a:r>
            <a:br>
              <a:rPr lang="en-US" sz="4400" b="0" dirty="0">
                <a:solidFill>
                  <a:schemeClr val="bg1"/>
                </a:solidFill>
                <a:effectLst/>
                <a:latin typeface="Arial" panose="020B0604020202020204" pitchFamily="34" charset="0"/>
                <a:cs typeface="Arial" panose="020B0604020202020204" pitchFamily="34" charset="0"/>
              </a:rPr>
            </a:br>
            <a:r>
              <a:rPr lang="en-US" sz="3200" b="0" dirty="0">
                <a:solidFill>
                  <a:schemeClr val="bg1"/>
                </a:solidFill>
                <a:effectLst/>
                <a:latin typeface="Arial" panose="020B0604020202020204" pitchFamily="34" charset="0"/>
                <a:cs typeface="Arial" panose="020B0604020202020204" pitchFamily="34" charset="0"/>
              </a:rPr>
              <a:t>Conducted July 22-26, 2020</a:t>
            </a:r>
            <a:br>
              <a:rPr lang="en-US" sz="3200" b="0" dirty="0">
                <a:solidFill>
                  <a:schemeClr val="bg1"/>
                </a:solidFill>
                <a:effectLst/>
                <a:latin typeface="Arial" panose="020B0604020202020204" pitchFamily="34" charset="0"/>
                <a:cs typeface="Arial" panose="020B0604020202020204" pitchFamily="34" charset="0"/>
              </a:rPr>
            </a:br>
            <a:r>
              <a:rPr lang="en-US" sz="3200" b="0" dirty="0">
                <a:solidFill>
                  <a:schemeClr val="bg1"/>
                </a:solidFill>
                <a:effectLst/>
                <a:latin typeface="Arial" panose="020B0604020202020204" pitchFamily="34" charset="0"/>
                <a:cs typeface="Arial" panose="020B0604020202020204" pitchFamily="34" charset="0"/>
              </a:rPr>
              <a:t>(N=400)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4343400"/>
            <a:ext cx="5334000" cy="158536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7496" y="360154"/>
            <a:ext cx="3871807" cy="1948156"/>
          </a:xfrm>
          <a:prstGeom prst="rect">
            <a:avLst/>
          </a:prstGeom>
        </p:spPr>
      </p:pic>
    </p:spTree>
    <p:extLst>
      <p:ext uri="{BB962C8B-B14F-4D97-AF65-F5344CB8AC3E}">
        <p14:creationId xmlns:p14="http://schemas.microsoft.com/office/powerpoint/2010/main" val="314101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336608316"/>
              </p:ext>
            </p:extLst>
          </p:nvPr>
        </p:nvGraphicFramePr>
        <p:xfrm>
          <a:off x="304800" y="2133600"/>
          <a:ext cx="8674755" cy="4361259"/>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Type of Voter</a:t>
            </a:r>
          </a:p>
        </p:txBody>
      </p:sp>
    </p:spTree>
    <p:extLst>
      <p:ext uri="{BB962C8B-B14F-4D97-AF65-F5344CB8AC3E}">
        <p14:creationId xmlns:p14="http://schemas.microsoft.com/office/powerpoint/2010/main" val="211435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90281708"/>
              </p:ext>
            </p:extLst>
          </p:nvPr>
        </p:nvGraphicFramePr>
        <p:xfrm>
          <a:off x="304800" y="2133600"/>
          <a:ext cx="8674755" cy="4361259"/>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Race</a:t>
            </a:r>
          </a:p>
        </p:txBody>
      </p:sp>
    </p:spTree>
    <p:extLst>
      <p:ext uri="{BB962C8B-B14F-4D97-AF65-F5344CB8AC3E}">
        <p14:creationId xmlns:p14="http://schemas.microsoft.com/office/powerpoint/2010/main" val="409327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824268773"/>
              </p:ext>
            </p:extLst>
          </p:nvPr>
        </p:nvGraphicFramePr>
        <p:xfrm>
          <a:off x="304800" y="2133600"/>
          <a:ext cx="8674755" cy="4361259"/>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Area</a:t>
            </a:r>
          </a:p>
        </p:txBody>
      </p:sp>
    </p:spTree>
    <p:extLst>
      <p:ext uri="{BB962C8B-B14F-4D97-AF65-F5344CB8AC3E}">
        <p14:creationId xmlns:p14="http://schemas.microsoft.com/office/powerpoint/2010/main" val="2026821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08661518"/>
              </p:ext>
            </p:extLst>
          </p:nvPr>
        </p:nvGraphicFramePr>
        <p:xfrm>
          <a:off x="25730" y="2014939"/>
          <a:ext cx="8813470" cy="453826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5"/>
          <p:cNvSpPr txBox="1">
            <a:spLocks/>
          </p:cNvSpPr>
          <p:nvPr/>
        </p:nvSpPr>
        <p:spPr>
          <a:xfrm>
            <a:off x="302821" y="3048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Party Affiliation</a:t>
            </a:r>
          </a:p>
        </p:txBody>
      </p:sp>
    </p:spTree>
    <p:extLst>
      <p:ext uri="{BB962C8B-B14F-4D97-AF65-F5344CB8AC3E}">
        <p14:creationId xmlns:p14="http://schemas.microsoft.com/office/powerpoint/2010/main" val="101709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a:xfrm>
            <a:off x="603661" y="838200"/>
            <a:ext cx="8071201"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b="1" dirty="0">
                <a:solidFill>
                  <a:schemeClr val="bg1"/>
                </a:solidFill>
                <a:latin typeface="+mj-lt"/>
              </a:rPr>
              <a:t>Opponents Arguments </a:t>
            </a:r>
          </a:p>
          <a:p>
            <a:pPr algn="ctr"/>
            <a:r>
              <a:rPr lang="en-US" sz="4000" b="1" dirty="0">
                <a:solidFill>
                  <a:schemeClr val="bg1"/>
                </a:solidFill>
                <a:latin typeface="+mj-lt"/>
              </a:rPr>
              <a:t>Against Millage Increase</a:t>
            </a:r>
          </a:p>
        </p:txBody>
      </p:sp>
      <p:sp>
        <p:nvSpPr>
          <p:cNvPr id="2" name="TextBox 1"/>
          <p:cNvSpPr txBox="1"/>
          <p:nvPr/>
        </p:nvSpPr>
        <p:spPr>
          <a:xfrm>
            <a:off x="1676400" y="2971800"/>
            <a:ext cx="6096000" cy="2308324"/>
          </a:xfrm>
          <a:prstGeom prst="rect">
            <a:avLst/>
          </a:prstGeom>
          <a:noFill/>
        </p:spPr>
        <p:txBody>
          <a:bodyPr wrap="square" rtlCol="0">
            <a:spAutoFit/>
          </a:bodyPr>
          <a:lstStyle/>
          <a:p>
            <a:pPr algn="ctr"/>
            <a:r>
              <a:rPr lang="en-US" sz="2400" dirty="0">
                <a:solidFill>
                  <a:schemeClr val="bg1"/>
                </a:solidFill>
                <a:latin typeface="+mj-lt"/>
              </a:rPr>
              <a:t>Would each message make them much more likely, a little more likely, a little less likely, or much less likely to vote YES on the proposal…</a:t>
            </a:r>
          </a:p>
          <a:p>
            <a:pPr algn="ctr"/>
            <a:r>
              <a:rPr lang="en-US" sz="2400" b="1" dirty="0">
                <a:solidFill>
                  <a:schemeClr val="bg1"/>
                </a:solidFill>
                <a:latin typeface="+mj-lt"/>
              </a:rPr>
              <a:t>(Ranked from highest percentage of those who say “Less Likely” to lowest percentage of those who say “Less Likely”)</a:t>
            </a:r>
          </a:p>
        </p:txBody>
      </p:sp>
    </p:spTree>
    <p:extLst>
      <p:ext uri="{BB962C8B-B14F-4D97-AF65-F5344CB8AC3E}">
        <p14:creationId xmlns:p14="http://schemas.microsoft.com/office/powerpoint/2010/main" val="343225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a:xfrm>
            <a:off x="603661" y="838200"/>
            <a:ext cx="8071201"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b="1" dirty="0">
                <a:solidFill>
                  <a:schemeClr val="bg1"/>
                </a:solidFill>
                <a:latin typeface="+mj-lt"/>
              </a:rPr>
              <a:t>Opponents Arguments </a:t>
            </a:r>
          </a:p>
          <a:p>
            <a:pPr algn="ctr"/>
            <a:r>
              <a:rPr lang="en-US" sz="4000" b="1" dirty="0">
                <a:solidFill>
                  <a:schemeClr val="bg1"/>
                </a:solidFill>
                <a:latin typeface="+mj-lt"/>
              </a:rPr>
              <a:t>Against Millage Increase</a:t>
            </a:r>
          </a:p>
        </p:txBody>
      </p:sp>
      <p:sp>
        <p:nvSpPr>
          <p:cNvPr id="2" name="TextBox 1"/>
          <p:cNvSpPr txBox="1"/>
          <p:nvPr/>
        </p:nvSpPr>
        <p:spPr>
          <a:xfrm>
            <a:off x="990600" y="2380060"/>
            <a:ext cx="7315200" cy="1569660"/>
          </a:xfrm>
          <a:prstGeom prst="rect">
            <a:avLst/>
          </a:prstGeom>
          <a:noFill/>
        </p:spPr>
        <p:txBody>
          <a:bodyPr wrap="square" rtlCol="0">
            <a:spAutoFit/>
          </a:bodyPr>
          <a:lstStyle/>
          <a:p>
            <a:r>
              <a:rPr lang="en-US" sz="2400" dirty="0">
                <a:solidFill>
                  <a:schemeClr val="bg1"/>
                </a:solidFill>
                <a:latin typeface="+mj-lt"/>
              </a:rPr>
              <a:t>We tested four messages that might make voters opposed to the millage. Of those four messages, only two were viewed as negative. The other two messages made voters more likely to support the millage.</a:t>
            </a:r>
          </a:p>
        </p:txBody>
      </p:sp>
    </p:spTree>
    <p:extLst>
      <p:ext uri="{BB962C8B-B14F-4D97-AF65-F5344CB8AC3E}">
        <p14:creationId xmlns:p14="http://schemas.microsoft.com/office/powerpoint/2010/main" val="22671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3048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Wrong Time – Serious COVID-19 Economic Problems</a:t>
            </a:r>
          </a:p>
        </p:txBody>
      </p:sp>
      <p:graphicFrame>
        <p:nvGraphicFramePr>
          <p:cNvPr id="4" name="Chart 3"/>
          <p:cNvGraphicFramePr>
            <a:graphicFrameLocks/>
          </p:cNvGraphicFramePr>
          <p:nvPr>
            <p:extLst>
              <p:ext uri="{D42A27DB-BD31-4B8C-83A1-F6EECF244321}">
                <p14:modId xmlns:p14="http://schemas.microsoft.com/office/powerpoint/2010/main" val="2499598860"/>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1559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3048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4000" dirty="0">
              <a:solidFill>
                <a:schemeClr val="bg1"/>
              </a:solidFill>
              <a:latin typeface="+mj-lt"/>
            </a:endParaRPr>
          </a:p>
        </p:txBody>
      </p:sp>
      <p:sp>
        <p:nvSpPr>
          <p:cNvPr id="4" name="Title 5"/>
          <p:cNvSpPr txBox="1">
            <a:spLocks/>
          </p:cNvSpPr>
          <p:nvPr/>
        </p:nvSpPr>
        <p:spPr>
          <a:xfrm>
            <a:off x="457200" y="4572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Taxes Too High – </a:t>
            </a:r>
          </a:p>
          <a:p>
            <a:pPr algn="ctr"/>
            <a:r>
              <a:rPr lang="en-US" sz="4000" dirty="0">
                <a:solidFill>
                  <a:schemeClr val="bg1"/>
                </a:solidFill>
                <a:latin typeface="+mj-lt"/>
              </a:rPr>
              <a:t>People Cannot Afford It</a:t>
            </a:r>
          </a:p>
        </p:txBody>
      </p:sp>
      <p:graphicFrame>
        <p:nvGraphicFramePr>
          <p:cNvPr id="5" name="Chart 4"/>
          <p:cNvGraphicFramePr>
            <a:graphicFrameLocks/>
          </p:cNvGraphicFramePr>
          <p:nvPr>
            <p:extLst>
              <p:ext uri="{D42A27DB-BD31-4B8C-83A1-F6EECF244321}">
                <p14:modId xmlns:p14="http://schemas.microsoft.com/office/powerpoint/2010/main" val="678372192"/>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1569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667941"/>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b="1" dirty="0">
                <a:solidFill>
                  <a:schemeClr val="bg1"/>
                </a:solidFill>
                <a:latin typeface="+mj-lt"/>
              </a:rPr>
              <a:t>Supporters Arguments </a:t>
            </a:r>
          </a:p>
          <a:p>
            <a:pPr algn="ctr"/>
            <a:r>
              <a:rPr lang="en-US" sz="4000" b="1" dirty="0">
                <a:solidFill>
                  <a:schemeClr val="bg1"/>
                </a:solidFill>
                <a:latin typeface="+mj-lt"/>
              </a:rPr>
              <a:t>For Millage Increase</a:t>
            </a:r>
          </a:p>
        </p:txBody>
      </p:sp>
      <p:sp>
        <p:nvSpPr>
          <p:cNvPr id="4" name="TextBox 3"/>
          <p:cNvSpPr txBox="1"/>
          <p:nvPr/>
        </p:nvSpPr>
        <p:spPr>
          <a:xfrm>
            <a:off x="2237477" y="2819400"/>
            <a:ext cx="4876800" cy="2677656"/>
          </a:xfrm>
          <a:prstGeom prst="rect">
            <a:avLst/>
          </a:prstGeom>
          <a:noFill/>
        </p:spPr>
        <p:txBody>
          <a:bodyPr wrap="square" rtlCol="0">
            <a:spAutoFit/>
          </a:bodyPr>
          <a:lstStyle/>
          <a:p>
            <a:pPr algn="ctr"/>
            <a:r>
              <a:rPr lang="en-US" sz="2400" dirty="0">
                <a:solidFill>
                  <a:schemeClr val="bg1"/>
                </a:solidFill>
                <a:latin typeface="+mj-lt"/>
              </a:rPr>
              <a:t>Would each message make them much more likely, a little more likely, a little less likely, or much less likely to vote YES on the proposal…  </a:t>
            </a:r>
            <a:r>
              <a:rPr lang="en-US" sz="2400" b="1" dirty="0">
                <a:solidFill>
                  <a:schemeClr val="bg1"/>
                </a:solidFill>
                <a:latin typeface="+mj-lt"/>
              </a:rPr>
              <a:t>(Ranked from highest percentage who say “More Likely” to lowest percentage who say “More Likely”)</a:t>
            </a:r>
          </a:p>
        </p:txBody>
      </p:sp>
    </p:spTree>
    <p:extLst>
      <p:ext uri="{BB962C8B-B14F-4D97-AF65-F5344CB8AC3E}">
        <p14:creationId xmlns:p14="http://schemas.microsoft.com/office/powerpoint/2010/main" val="3290503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667941"/>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b="1" dirty="0">
                <a:solidFill>
                  <a:schemeClr val="bg1"/>
                </a:solidFill>
                <a:latin typeface="+mj-lt"/>
              </a:rPr>
              <a:t>Supporters Arguments </a:t>
            </a:r>
          </a:p>
          <a:p>
            <a:pPr algn="ctr"/>
            <a:r>
              <a:rPr lang="en-US" sz="4000" b="1" dirty="0">
                <a:solidFill>
                  <a:schemeClr val="bg1"/>
                </a:solidFill>
                <a:latin typeface="+mj-lt"/>
              </a:rPr>
              <a:t>For Millage Increase</a:t>
            </a:r>
          </a:p>
        </p:txBody>
      </p:sp>
      <p:sp>
        <p:nvSpPr>
          <p:cNvPr id="4" name="TextBox 3"/>
          <p:cNvSpPr txBox="1"/>
          <p:nvPr/>
        </p:nvSpPr>
        <p:spPr>
          <a:xfrm>
            <a:off x="609600" y="2133600"/>
            <a:ext cx="7924800" cy="1938992"/>
          </a:xfrm>
          <a:prstGeom prst="rect">
            <a:avLst/>
          </a:prstGeom>
          <a:noFill/>
        </p:spPr>
        <p:txBody>
          <a:bodyPr wrap="square" rtlCol="0">
            <a:spAutoFit/>
          </a:bodyPr>
          <a:lstStyle/>
          <a:p>
            <a:r>
              <a:rPr lang="en-US" sz="2400" dirty="0">
                <a:solidFill>
                  <a:schemeClr val="bg1"/>
                </a:solidFill>
                <a:latin typeface="+mj-lt"/>
              </a:rPr>
              <a:t>We tested twelve messages to determine which would be the strongest to use as talking points in support of the millage. All twelve were incredibly powerful.</a:t>
            </a:r>
          </a:p>
          <a:p>
            <a:r>
              <a:rPr lang="en-US" sz="2400" dirty="0">
                <a:solidFill>
                  <a:schemeClr val="bg1"/>
                </a:solidFill>
                <a:latin typeface="+mj-lt"/>
              </a:rPr>
              <a:t>Since messaging for campaigns need to be succinct, we recommend the campaign uses the top three.</a:t>
            </a:r>
          </a:p>
        </p:txBody>
      </p:sp>
    </p:spTree>
    <p:extLst>
      <p:ext uri="{BB962C8B-B14F-4D97-AF65-F5344CB8AC3E}">
        <p14:creationId xmlns:p14="http://schemas.microsoft.com/office/powerpoint/2010/main" val="50678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3400" y="609600"/>
            <a:ext cx="7854696" cy="1219200"/>
          </a:xfrm>
        </p:spPr>
        <p:txBody>
          <a:bodyPr>
            <a:normAutofit/>
          </a:bodyPr>
          <a:lstStyle/>
          <a:p>
            <a:pPr algn="ctr"/>
            <a:r>
              <a:rPr lang="en-US" sz="4000" b="1" dirty="0">
                <a:solidFill>
                  <a:schemeClr val="bg1"/>
                </a:solidFill>
                <a:latin typeface="+mj-lt"/>
              </a:rPr>
              <a:t>Methodology</a:t>
            </a:r>
          </a:p>
        </p:txBody>
      </p:sp>
      <p:sp>
        <p:nvSpPr>
          <p:cNvPr id="3" name="TextBox 2"/>
          <p:cNvSpPr txBox="1"/>
          <p:nvPr/>
        </p:nvSpPr>
        <p:spPr>
          <a:xfrm>
            <a:off x="533400" y="1905000"/>
            <a:ext cx="8229600" cy="3570208"/>
          </a:xfrm>
          <a:prstGeom prst="rect">
            <a:avLst/>
          </a:prstGeom>
          <a:noFill/>
        </p:spPr>
        <p:txBody>
          <a:bodyPr wrap="square" rtlCol="0">
            <a:spAutoFit/>
          </a:bodyPr>
          <a:lstStyle/>
          <a:p>
            <a:r>
              <a:rPr lang="en-US" sz="2400" dirty="0">
                <a:solidFill>
                  <a:schemeClr val="bg1"/>
                </a:solidFill>
                <a:latin typeface="+mj-lt"/>
              </a:rPr>
              <a:t>•A telephone survey was conducted July 22-26, 2020 of N=400 likely voters in the November 2020 General Election, stratified by area based on likely voter turnout in that election.</a:t>
            </a:r>
          </a:p>
          <a:p>
            <a:endParaRPr lang="en-US" sz="800" dirty="0">
              <a:solidFill>
                <a:schemeClr val="bg1"/>
              </a:solidFill>
              <a:latin typeface="+mj-lt"/>
            </a:endParaRPr>
          </a:p>
          <a:p>
            <a:r>
              <a:rPr lang="en-US" sz="2400" dirty="0">
                <a:solidFill>
                  <a:schemeClr val="bg1"/>
                </a:solidFill>
                <a:latin typeface="+mj-lt"/>
              </a:rPr>
              <a:t>•Filter questions were asked to determine if the respondents were 1) registered to vote in Washtenaw County and, 2) were likely 2020 November voters.</a:t>
            </a:r>
          </a:p>
          <a:p>
            <a:endParaRPr lang="en-US" sz="800" dirty="0">
              <a:solidFill>
                <a:schemeClr val="bg1"/>
              </a:solidFill>
              <a:latin typeface="+mj-lt"/>
            </a:endParaRPr>
          </a:p>
          <a:p>
            <a:r>
              <a:rPr lang="en-US" sz="2400" dirty="0">
                <a:solidFill>
                  <a:schemeClr val="bg1"/>
                </a:solidFill>
                <a:latin typeface="+mj-lt"/>
              </a:rPr>
              <a:t>•Forty percent of calls were completed to cell phones and 60% to land lines.  </a:t>
            </a:r>
          </a:p>
          <a:p>
            <a:endParaRPr lang="en-US" dirty="0"/>
          </a:p>
        </p:txBody>
      </p:sp>
    </p:spTree>
    <p:extLst>
      <p:ext uri="{BB962C8B-B14F-4D97-AF65-F5344CB8AC3E}">
        <p14:creationId xmlns:p14="http://schemas.microsoft.com/office/powerpoint/2010/main" val="2125780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33499" y="4572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Help Seniors Off Waitlists for In-Home Care, Meals On Wheels, Etc.</a:t>
            </a:r>
          </a:p>
        </p:txBody>
      </p:sp>
      <p:graphicFrame>
        <p:nvGraphicFramePr>
          <p:cNvPr id="5" name="Chart 4"/>
          <p:cNvGraphicFramePr>
            <a:graphicFrameLocks/>
          </p:cNvGraphicFramePr>
          <p:nvPr>
            <p:extLst>
              <p:ext uri="{D42A27DB-BD31-4B8C-83A1-F6EECF244321}">
                <p14:modId xmlns:p14="http://schemas.microsoft.com/office/powerpoint/2010/main" val="2604347736"/>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5908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Help Lower Income Seniors</a:t>
            </a:r>
          </a:p>
          <a:p>
            <a:pPr algn="ctr"/>
            <a:r>
              <a:rPr lang="en-US" sz="4000" dirty="0">
                <a:solidFill>
                  <a:schemeClr val="bg1"/>
                </a:solidFill>
                <a:latin typeface="+mj-lt"/>
              </a:rPr>
              <a:t>Stay In Own Home</a:t>
            </a:r>
          </a:p>
        </p:txBody>
      </p:sp>
      <p:graphicFrame>
        <p:nvGraphicFramePr>
          <p:cNvPr id="4" name="Chart 3"/>
          <p:cNvGraphicFramePr>
            <a:graphicFrameLocks/>
          </p:cNvGraphicFramePr>
          <p:nvPr>
            <p:extLst>
              <p:ext uri="{D42A27DB-BD31-4B8C-83A1-F6EECF244321}">
                <p14:modId xmlns:p14="http://schemas.microsoft.com/office/powerpoint/2010/main" val="3292421519"/>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7690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3048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Enroll Low Income Seniors Into Health, Social Services Programs, Etc.</a:t>
            </a:r>
          </a:p>
        </p:txBody>
      </p:sp>
      <p:graphicFrame>
        <p:nvGraphicFramePr>
          <p:cNvPr id="4" name="Chart 3"/>
          <p:cNvGraphicFramePr>
            <a:graphicFrameLocks/>
          </p:cNvGraphicFramePr>
          <p:nvPr>
            <p:extLst>
              <p:ext uri="{D42A27DB-BD31-4B8C-83A1-F6EECF244321}">
                <p14:modId xmlns:p14="http://schemas.microsoft.com/office/powerpoint/2010/main" val="3203392235"/>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1724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304800" y="3048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Improve Access to Healthy Food </a:t>
            </a:r>
          </a:p>
          <a:p>
            <a:pPr algn="ctr"/>
            <a:r>
              <a:rPr lang="en-US" sz="4000" dirty="0">
                <a:solidFill>
                  <a:schemeClr val="bg1"/>
                </a:solidFill>
                <a:latin typeface="+mj-lt"/>
              </a:rPr>
              <a:t>and Safe Water</a:t>
            </a:r>
          </a:p>
        </p:txBody>
      </p:sp>
      <p:graphicFrame>
        <p:nvGraphicFramePr>
          <p:cNvPr id="4" name="Chart 3"/>
          <p:cNvGraphicFramePr>
            <a:graphicFrameLocks/>
          </p:cNvGraphicFramePr>
          <p:nvPr>
            <p:extLst>
              <p:ext uri="{D42A27DB-BD31-4B8C-83A1-F6EECF244321}">
                <p14:modId xmlns:p14="http://schemas.microsoft.com/office/powerpoint/2010/main" val="216532769"/>
              </p:ext>
            </p:extLst>
          </p:nvPr>
        </p:nvGraphicFramePr>
        <p:xfrm>
          <a:off x="762000" y="1752600"/>
          <a:ext cx="7772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8207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Demographics</a:t>
            </a:r>
          </a:p>
        </p:txBody>
      </p:sp>
      <p:graphicFrame>
        <p:nvGraphicFramePr>
          <p:cNvPr id="2" name="Chart 1"/>
          <p:cNvGraphicFramePr/>
          <p:nvPr>
            <p:extLst>
              <p:ext uri="{D42A27DB-BD31-4B8C-83A1-F6EECF244321}">
                <p14:modId xmlns:p14="http://schemas.microsoft.com/office/powerpoint/2010/main" val="2551451830"/>
              </p:ext>
            </p:extLst>
          </p:nvPr>
        </p:nvGraphicFramePr>
        <p:xfrm>
          <a:off x="228600" y="1752600"/>
          <a:ext cx="4255294" cy="41702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3571590573"/>
              </p:ext>
            </p:extLst>
          </p:nvPr>
        </p:nvGraphicFramePr>
        <p:xfrm>
          <a:off x="4419600" y="1676400"/>
          <a:ext cx="47244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5509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Demographics</a:t>
            </a:r>
          </a:p>
        </p:txBody>
      </p:sp>
      <p:graphicFrame>
        <p:nvGraphicFramePr>
          <p:cNvPr id="2" name="Chart 1"/>
          <p:cNvGraphicFramePr/>
          <p:nvPr>
            <p:extLst>
              <p:ext uri="{D42A27DB-BD31-4B8C-83A1-F6EECF244321}">
                <p14:modId xmlns:p14="http://schemas.microsoft.com/office/powerpoint/2010/main" val="1021675267"/>
              </p:ext>
            </p:extLst>
          </p:nvPr>
        </p:nvGraphicFramePr>
        <p:xfrm>
          <a:off x="228600" y="1752600"/>
          <a:ext cx="4255294" cy="41702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2667267595"/>
              </p:ext>
            </p:extLst>
          </p:nvPr>
        </p:nvGraphicFramePr>
        <p:xfrm>
          <a:off x="4483894" y="1752600"/>
          <a:ext cx="4431506" cy="4114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6377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Demographics</a:t>
            </a:r>
          </a:p>
        </p:txBody>
      </p:sp>
      <p:graphicFrame>
        <p:nvGraphicFramePr>
          <p:cNvPr id="3" name="Chart 2"/>
          <p:cNvGraphicFramePr/>
          <p:nvPr>
            <p:extLst>
              <p:ext uri="{D42A27DB-BD31-4B8C-83A1-F6EECF244321}">
                <p14:modId xmlns:p14="http://schemas.microsoft.com/office/powerpoint/2010/main" val="1790598129"/>
              </p:ext>
            </p:extLst>
          </p:nvPr>
        </p:nvGraphicFramePr>
        <p:xfrm>
          <a:off x="29688" y="1600199"/>
          <a:ext cx="4483894" cy="48768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881829595"/>
              </p:ext>
            </p:extLst>
          </p:nvPr>
        </p:nvGraphicFramePr>
        <p:xfrm>
          <a:off x="4038600" y="1600199"/>
          <a:ext cx="5181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5252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Conclusions and Recommendations</a:t>
            </a:r>
          </a:p>
        </p:txBody>
      </p:sp>
      <p:sp>
        <p:nvSpPr>
          <p:cNvPr id="2" name="Rectangle 1"/>
          <p:cNvSpPr/>
          <p:nvPr/>
        </p:nvSpPr>
        <p:spPr>
          <a:xfrm>
            <a:off x="192940" y="1611085"/>
            <a:ext cx="8798657" cy="4708981"/>
          </a:xfrm>
          <a:prstGeom prst="rect">
            <a:avLst/>
          </a:prstGeom>
        </p:spPr>
        <p:txBody>
          <a:bodyPr wrap="square">
            <a:spAutoFit/>
          </a:bodyPr>
          <a:lstStyle/>
          <a:p>
            <a:r>
              <a:rPr lang="en-US" sz="2000" b="1" dirty="0">
                <a:solidFill>
                  <a:schemeClr val="bg1"/>
                </a:solidFill>
                <a:latin typeface="+mj-lt"/>
              </a:rPr>
              <a:t>Conclusions:</a:t>
            </a:r>
          </a:p>
          <a:p>
            <a:r>
              <a:rPr lang="en-US" sz="2000" dirty="0">
                <a:solidFill>
                  <a:schemeClr val="bg1"/>
                </a:solidFill>
                <a:latin typeface="+mj-lt"/>
              </a:rPr>
              <a:t> </a:t>
            </a:r>
          </a:p>
          <a:p>
            <a:r>
              <a:rPr lang="en-US" sz="2000" dirty="0">
                <a:solidFill>
                  <a:schemeClr val="bg1"/>
                </a:solidFill>
                <a:latin typeface="+mj-lt"/>
              </a:rPr>
              <a:t>Mitchell Research &amp; Communications has been conducting political polling on millage elections for more than 30 years. There are two important fundamentals to understand about millage campaigns; 1) It is best to have support in a trial ballot question of at least 60% at the outset of a campaign, and 2) Undecided voters almost always vote “No”. Therefore, our analysis on trial ballot questions will be based on the percentage of voters who say that they are voting “Yes”. </a:t>
            </a:r>
          </a:p>
          <a:p>
            <a:r>
              <a:rPr lang="en-US" sz="2000" dirty="0">
                <a:solidFill>
                  <a:schemeClr val="bg1"/>
                </a:solidFill>
                <a:latin typeface="+mj-lt"/>
              </a:rPr>
              <a:t> </a:t>
            </a:r>
          </a:p>
          <a:p>
            <a:pPr marL="285750" lvl="0" indent="-285750">
              <a:buFont typeface="Arial" panose="020B0604020202020204" pitchFamily="34" charset="0"/>
              <a:buChar char="•"/>
            </a:pPr>
            <a:r>
              <a:rPr lang="en-US" sz="2000" dirty="0">
                <a:solidFill>
                  <a:schemeClr val="bg1"/>
                </a:solidFill>
                <a:latin typeface="+mj-lt"/>
              </a:rPr>
              <a:t>Support for a $0.5 mil tax for senior services/public health millage starts at 69%, with 57% saying they will definitely vote yes and another 12% saying they lean yes. This is very strong support and it would be very difficult to see a scenario in which this does not pass.</a:t>
            </a:r>
          </a:p>
          <a:p>
            <a:pPr marL="285750" lvl="0" indent="-285750">
              <a:buFont typeface="Arial" panose="020B0604020202020204" pitchFamily="34" charset="0"/>
              <a:buChar char="•"/>
            </a:pPr>
            <a:r>
              <a:rPr lang="en-US" sz="2000" dirty="0">
                <a:solidFill>
                  <a:schemeClr val="bg1"/>
                </a:solidFill>
                <a:latin typeface="+mj-lt"/>
              </a:rPr>
              <a:t>When you look at the two parts to this, a quarter mil for senior services has 70% support and the public health millage garners 68%.</a:t>
            </a:r>
          </a:p>
        </p:txBody>
      </p:sp>
    </p:spTree>
    <p:extLst>
      <p:ext uri="{BB962C8B-B14F-4D97-AF65-F5344CB8AC3E}">
        <p14:creationId xmlns:p14="http://schemas.microsoft.com/office/powerpoint/2010/main" val="483548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Conclusions and Recommendations</a:t>
            </a:r>
          </a:p>
        </p:txBody>
      </p:sp>
      <p:sp>
        <p:nvSpPr>
          <p:cNvPr id="2" name="Rectangle 1"/>
          <p:cNvSpPr/>
          <p:nvPr/>
        </p:nvSpPr>
        <p:spPr>
          <a:xfrm>
            <a:off x="192943" y="1626734"/>
            <a:ext cx="8534400" cy="584775"/>
          </a:xfrm>
          <a:prstGeom prst="rect">
            <a:avLst/>
          </a:prstGeom>
        </p:spPr>
        <p:txBody>
          <a:bodyPr wrap="square">
            <a:spAutoFit/>
          </a:bodyPr>
          <a:lstStyle/>
          <a:p>
            <a:endParaRPr lang="en-US" sz="1600" dirty="0">
              <a:solidFill>
                <a:schemeClr val="bg1"/>
              </a:solidFill>
              <a:latin typeface="+mj-lt"/>
            </a:endParaRPr>
          </a:p>
          <a:p>
            <a:pPr marL="285750" lvl="0" indent="-285750">
              <a:buFont typeface="Arial" panose="020B0604020202020204" pitchFamily="34" charset="0"/>
              <a:buChar char="•"/>
            </a:pPr>
            <a:endParaRPr lang="en-US" sz="1600" dirty="0">
              <a:solidFill>
                <a:schemeClr val="bg1"/>
              </a:solidFill>
              <a:latin typeface="+mj-lt"/>
            </a:endParaRPr>
          </a:p>
        </p:txBody>
      </p:sp>
      <p:sp>
        <p:nvSpPr>
          <p:cNvPr id="3" name="Rectangle 2"/>
          <p:cNvSpPr/>
          <p:nvPr/>
        </p:nvSpPr>
        <p:spPr>
          <a:xfrm>
            <a:off x="802543" y="1600199"/>
            <a:ext cx="7315200" cy="3785652"/>
          </a:xfrm>
          <a:prstGeom prst="rect">
            <a:avLst/>
          </a:prstGeom>
        </p:spPr>
        <p:txBody>
          <a:bodyPr wrap="square">
            <a:spAutoFit/>
          </a:bodyPr>
          <a:lstStyle/>
          <a:p>
            <a:pPr marL="285750" lvl="0" indent="-285750">
              <a:buFont typeface="Arial" panose="020B0604020202020204" pitchFamily="34" charset="0"/>
              <a:buChar char="•"/>
            </a:pPr>
            <a:r>
              <a:rPr lang="en-US" sz="2400" dirty="0">
                <a:solidFill>
                  <a:schemeClr val="bg1"/>
                </a:solidFill>
                <a:latin typeface="+mj-lt"/>
              </a:rPr>
              <a:t>When voters hear what were thought to be four negative messages, support actually increases with those “definitely voting yes” climbing to sixty-two percent and the “lean yes” at 9%, for a total of 71%.</a:t>
            </a:r>
          </a:p>
          <a:p>
            <a:pPr marL="285750" lvl="0" indent="-285750">
              <a:buFont typeface="Arial" panose="020B0604020202020204" pitchFamily="34" charset="0"/>
              <a:buChar char="•"/>
            </a:pPr>
            <a:r>
              <a:rPr lang="en-US" sz="2400" dirty="0">
                <a:solidFill>
                  <a:schemeClr val="bg1"/>
                </a:solidFill>
                <a:latin typeface="+mj-lt"/>
              </a:rPr>
              <a:t>Then we provided a series of twelve positive arguments that would cause voters to support the millage. After these arguments, the ballot question increased to 72% with 64% “definitely voting yes” and 8% “lean yes.”</a:t>
            </a:r>
          </a:p>
          <a:p>
            <a:pPr lvl="0"/>
            <a:endParaRPr lang="en-US" sz="2400" dirty="0">
              <a:solidFill>
                <a:schemeClr val="bg1"/>
              </a:solidFill>
              <a:latin typeface="+mj-lt"/>
            </a:endParaRPr>
          </a:p>
        </p:txBody>
      </p:sp>
    </p:spTree>
    <p:extLst>
      <p:ext uri="{BB962C8B-B14F-4D97-AF65-F5344CB8AC3E}">
        <p14:creationId xmlns:p14="http://schemas.microsoft.com/office/powerpoint/2010/main" val="1531237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4572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Conclusions and Recommendations</a:t>
            </a:r>
          </a:p>
        </p:txBody>
      </p:sp>
      <p:sp>
        <p:nvSpPr>
          <p:cNvPr id="2" name="Rectangle 1"/>
          <p:cNvSpPr/>
          <p:nvPr/>
        </p:nvSpPr>
        <p:spPr>
          <a:xfrm>
            <a:off x="216694" y="1389413"/>
            <a:ext cx="8698706" cy="5539978"/>
          </a:xfrm>
          <a:prstGeom prst="rect">
            <a:avLst/>
          </a:prstGeom>
        </p:spPr>
        <p:txBody>
          <a:bodyPr wrap="square">
            <a:spAutoFit/>
          </a:bodyPr>
          <a:lstStyle/>
          <a:p>
            <a:r>
              <a:rPr lang="en-US" sz="2200" dirty="0">
                <a:solidFill>
                  <a:schemeClr val="bg1"/>
                </a:solidFill>
                <a:latin typeface="+mj-lt"/>
              </a:rPr>
              <a:t>As the campaign looks to messaging, all of the messages tested were very compelling to voters, but four stand out the most.</a:t>
            </a:r>
          </a:p>
          <a:p>
            <a:pPr marL="285750" indent="-285750">
              <a:buFont typeface="Arial" panose="020B0604020202020204" pitchFamily="34" charset="0"/>
              <a:buChar char="•"/>
            </a:pPr>
            <a:r>
              <a:rPr lang="en-US" sz="2200" dirty="0">
                <a:solidFill>
                  <a:schemeClr val="bg1"/>
                </a:solidFill>
                <a:latin typeface="+mj-lt"/>
              </a:rPr>
              <a:t>“In terms of seniors, there are hundreds of Washtenaw County seniors on wait lists for help with services like in-home care, meals on wheels, and home safety, maintenance and chore services.  This would help them get services they need.” Eighty-six percent of all voters are likely to support the millage based on this argument. Almost two-thirds (65%) are much more likely to vote yes and another one in five (21%) are a little more likely.</a:t>
            </a:r>
          </a:p>
          <a:p>
            <a:pPr marL="342900" indent="-342900">
              <a:buFont typeface="Arial" panose="020B0604020202020204" pitchFamily="34" charset="0"/>
              <a:buChar char="•"/>
            </a:pPr>
            <a:r>
              <a:rPr lang="en-US" sz="2200" dirty="0">
                <a:solidFill>
                  <a:schemeClr val="bg1"/>
                </a:solidFill>
                <a:latin typeface="+mj-lt"/>
              </a:rPr>
              <a:t>“More services supported by a senior millage would be directed toward helping lower income vulnerable seniors to remain living independently in their own homes.” Again, more than eight in ten (84%) are more likely to vote for the millage based on this information. Six in ten (58%) are much more likely and another one in four (26%) are a little more likely.</a:t>
            </a:r>
          </a:p>
          <a:p>
            <a:endParaRPr lang="en-US" sz="2400" dirty="0">
              <a:solidFill>
                <a:schemeClr val="bg1"/>
              </a:solidFill>
              <a:latin typeface="+mj-lt"/>
            </a:endParaRPr>
          </a:p>
        </p:txBody>
      </p:sp>
    </p:spTree>
    <p:extLst>
      <p:ext uri="{BB962C8B-B14F-4D97-AF65-F5344CB8AC3E}">
        <p14:creationId xmlns:p14="http://schemas.microsoft.com/office/powerpoint/2010/main" val="381067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3400" y="1447800"/>
            <a:ext cx="7854696" cy="4876800"/>
          </a:xfrm>
        </p:spPr>
        <p:txBody>
          <a:bodyPr>
            <a:normAutofit fontScale="25000" lnSpcReduction="20000"/>
          </a:bodyPr>
          <a:lstStyle/>
          <a:p>
            <a:pPr algn="ctr"/>
            <a:endParaRPr lang="en-US" sz="4000" b="1" dirty="0">
              <a:solidFill>
                <a:schemeClr val="bg1"/>
              </a:solidFill>
              <a:latin typeface="+mj-lt"/>
            </a:endParaRPr>
          </a:p>
          <a:p>
            <a:pPr marL="857250" indent="-857250" algn="l">
              <a:buFont typeface="Arial" panose="020B0604020202020204" pitchFamily="34" charset="0"/>
              <a:buChar char="•"/>
            </a:pPr>
            <a:r>
              <a:rPr lang="en-US" sz="11200" dirty="0">
                <a:solidFill>
                  <a:schemeClr val="bg1"/>
                </a:solidFill>
                <a:latin typeface="+mj-lt"/>
              </a:rPr>
              <a:t>The “Uninformed Ballot Question” was asked before providing any information about the millage proposal.</a:t>
            </a:r>
          </a:p>
          <a:p>
            <a:pPr marL="857250" indent="-857250" algn="l">
              <a:buFont typeface="Arial" panose="020B0604020202020204" pitchFamily="34" charset="0"/>
              <a:buChar char="•"/>
            </a:pPr>
            <a:r>
              <a:rPr lang="en-US" sz="11200" dirty="0">
                <a:solidFill>
                  <a:schemeClr val="bg1"/>
                </a:solidFill>
                <a:latin typeface="+mj-lt"/>
              </a:rPr>
              <a:t>The “Informed Ballot Question” was asked after the respondents hear messages for and against a millage proposal.</a:t>
            </a:r>
          </a:p>
          <a:p>
            <a:pPr marL="857250" indent="-857250" algn="l">
              <a:buFont typeface="Arial" panose="020B0604020202020204" pitchFamily="34" charset="0"/>
              <a:buChar char="•"/>
            </a:pPr>
            <a:r>
              <a:rPr lang="en-US" sz="11200" dirty="0">
                <a:solidFill>
                  <a:schemeClr val="bg1"/>
                </a:solidFill>
                <a:latin typeface="+mj-lt"/>
              </a:rPr>
              <a:t>One “Informed Ballot Question” was asked after providing respondents with negative information about the proposal and the second was asked after positive information.</a:t>
            </a:r>
          </a:p>
          <a:p>
            <a:pPr marL="857250" indent="-857250" algn="l">
              <a:buFont typeface="Arial" panose="020B0604020202020204" pitchFamily="34" charset="0"/>
              <a:buChar char="•"/>
            </a:pPr>
            <a:r>
              <a:rPr lang="en-US" sz="11200" dirty="0">
                <a:solidFill>
                  <a:schemeClr val="bg1"/>
                </a:solidFill>
                <a:latin typeface="+mj-lt"/>
              </a:rPr>
              <a:t>Undecided voters almost always vote no, so for purposes of this analysis we will only analyze those voting “Yes.”</a:t>
            </a:r>
            <a:endParaRPr lang="en-US" sz="2400" b="1" dirty="0">
              <a:solidFill>
                <a:schemeClr val="bg1"/>
              </a:solidFill>
              <a:latin typeface="+mj-lt"/>
            </a:endParaRPr>
          </a:p>
        </p:txBody>
      </p:sp>
      <p:sp>
        <p:nvSpPr>
          <p:cNvPr id="3" name="Subtitle 3"/>
          <p:cNvSpPr txBox="1">
            <a:spLocks/>
          </p:cNvSpPr>
          <p:nvPr/>
        </p:nvSpPr>
        <p:spPr>
          <a:xfrm>
            <a:off x="533400" y="609600"/>
            <a:ext cx="7854696" cy="12192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4000" b="1" dirty="0">
                <a:solidFill>
                  <a:schemeClr val="bg1"/>
                </a:solidFill>
                <a:latin typeface="+mj-lt"/>
              </a:rPr>
              <a:t>Trial Ballot Questions</a:t>
            </a:r>
          </a:p>
        </p:txBody>
      </p:sp>
    </p:spTree>
    <p:extLst>
      <p:ext uri="{BB962C8B-B14F-4D97-AF65-F5344CB8AC3E}">
        <p14:creationId xmlns:p14="http://schemas.microsoft.com/office/powerpoint/2010/main" val="3200330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533400" y="6096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Conclusions and Recommendations</a:t>
            </a:r>
          </a:p>
        </p:txBody>
      </p:sp>
      <p:sp>
        <p:nvSpPr>
          <p:cNvPr id="2" name="Rectangle 1"/>
          <p:cNvSpPr/>
          <p:nvPr/>
        </p:nvSpPr>
        <p:spPr>
          <a:xfrm>
            <a:off x="216694" y="1389413"/>
            <a:ext cx="8534400" cy="4524315"/>
          </a:xfrm>
          <a:prstGeom prst="rect">
            <a:avLst/>
          </a:prstGeom>
        </p:spPr>
        <p:txBody>
          <a:bodyPr wrap="square">
            <a:spAutoFit/>
          </a:bodyPr>
          <a:lstStyle/>
          <a:p>
            <a:pPr marL="285750" indent="-285750">
              <a:buFont typeface="Arial" panose="020B0604020202020204" pitchFamily="34" charset="0"/>
              <a:buChar char="•"/>
            </a:pPr>
            <a:r>
              <a:rPr lang="en-US" sz="2400" dirty="0">
                <a:solidFill>
                  <a:schemeClr val="bg1"/>
                </a:solidFill>
                <a:latin typeface="+mj-lt"/>
              </a:rPr>
              <a:t>“We will be better able to provide low income seniors with enrollment into health, social services, and income benefits programs that will benefit them.” Again, six in ten (60%) are much more likely and almost a quarter (23%) are a little more likely.</a:t>
            </a:r>
          </a:p>
          <a:p>
            <a:pPr marL="285750" indent="-285750">
              <a:buFont typeface="Arial" panose="020B0604020202020204" pitchFamily="34" charset="0"/>
              <a:buChar char="•"/>
            </a:pPr>
            <a:r>
              <a:rPr lang="en-US" sz="2400" dirty="0">
                <a:solidFill>
                  <a:schemeClr val="bg1"/>
                </a:solidFill>
                <a:latin typeface="+mj-lt"/>
              </a:rPr>
              <a:t>“Improve access to healthy food and safe water.” This was the strongest messaging in favor of the public health aspect of the millage proposal. Eight in ten (80%) are more likely to vote yes knowing this information, with 55% much more likely and another 25% more likely.</a:t>
            </a:r>
          </a:p>
          <a:p>
            <a:pPr marL="285750" indent="-285750">
              <a:buFont typeface="Arial" panose="020B0604020202020204" pitchFamily="34" charset="0"/>
              <a:buChar char="•"/>
            </a:pPr>
            <a:r>
              <a:rPr lang="en-US" sz="2400" dirty="0">
                <a:solidFill>
                  <a:schemeClr val="bg1"/>
                </a:solidFill>
                <a:latin typeface="+mj-lt"/>
              </a:rPr>
              <a:t>All the other messages except one had at least 70% of respondents say they were more likely to vote for the millage.</a:t>
            </a:r>
          </a:p>
        </p:txBody>
      </p:sp>
    </p:spTree>
    <p:extLst>
      <p:ext uri="{BB962C8B-B14F-4D97-AF65-F5344CB8AC3E}">
        <p14:creationId xmlns:p14="http://schemas.microsoft.com/office/powerpoint/2010/main" val="3920273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533400" y="609600"/>
            <a:ext cx="8358188" cy="114299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400" dirty="0">
                <a:solidFill>
                  <a:schemeClr val="bg1"/>
                </a:solidFill>
                <a:latin typeface="+mj-lt"/>
              </a:rPr>
              <a:t>Conclusions and Recommendations</a:t>
            </a:r>
          </a:p>
        </p:txBody>
      </p:sp>
      <p:sp>
        <p:nvSpPr>
          <p:cNvPr id="2" name="Rectangle 1"/>
          <p:cNvSpPr/>
          <p:nvPr/>
        </p:nvSpPr>
        <p:spPr>
          <a:xfrm>
            <a:off x="216694" y="1389413"/>
            <a:ext cx="8534400" cy="2677656"/>
          </a:xfrm>
          <a:prstGeom prst="rect">
            <a:avLst/>
          </a:prstGeom>
        </p:spPr>
        <p:txBody>
          <a:bodyPr wrap="square">
            <a:spAutoFit/>
          </a:bodyPr>
          <a:lstStyle/>
          <a:p>
            <a:r>
              <a:rPr lang="en-US" sz="2400" b="1" dirty="0">
                <a:solidFill>
                  <a:schemeClr val="bg1"/>
                </a:solidFill>
                <a:latin typeface="+mj-lt"/>
              </a:rPr>
              <a:t>Recommendation:</a:t>
            </a:r>
          </a:p>
          <a:p>
            <a:pPr marL="285750" indent="-285750">
              <a:buFont typeface="Arial" panose="020B0604020202020204" pitchFamily="34" charset="0"/>
              <a:buChar char="•"/>
            </a:pPr>
            <a:r>
              <a:rPr lang="en-US" sz="2400" dirty="0">
                <a:solidFill>
                  <a:schemeClr val="bg1"/>
                </a:solidFill>
                <a:latin typeface="+mj-lt"/>
              </a:rPr>
              <a:t>We strongly recommend that this proposal be placed on the November 2020 General Election ballot in Washtenaw County. It has very strong support and, unless there is a major change in the economy, it will pass.</a:t>
            </a:r>
          </a:p>
          <a:p>
            <a:pPr marL="285750" indent="-285750">
              <a:buFont typeface="Arial" panose="020B0604020202020204" pitchFamily="34" charset="0"/>
              <a:buChar char="•"/>
            </a:pPr>
            <a:r>
              <a:rPr lang="en-US" sz="2400" dirty="0">
                <a:solidFill>
                  <a:schemeClr val="bg1"/>
                </a:solidFill>
                <a:latin typeface="+mj-lt"/>
              </a:rPr>
              <a:t>If a campaign moves forward, messaging should consist of the top four messages outlined in the polling.</a:t>
            </a:r>
          </a:p>
        </p:txBody>
      </p:sp>
    </p:spTree>
    <p:extLst>
      <p:ext uri="{BB962C8B-B14F-4D97-AF65-F5344CB8AC3E}">
        <p14:creationId xmlns:p14="http://schemas.microsoft.com/office/powerpoint/2010/main" val="1109851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a:xfrm>
            <a:off x="533400" y="3200400"/>
            <a:ext cx="7772400" cy="609600"/>
          </a:xfrm>
        </p:spPr>
        <p:txBody>
          <a:bodyPr/>
          <a:lstStyle/>
          <a:p>
            <a:pPr algn="ctr"/>
            <a:r>
              <a:rPr lang="en-US" sz="4000" b="0" dirty="0">
                <a:solidFill>
                  <a:schemeClr val="bg1"/>
                </a:solidFill>
                <a:effectLst/>
              </a:rPr>
              <a:t>Thank You</a:t>
            </a:r>
          </a:p>
        </p:txBody>
      </p:sp>
      <p:sp>
        <p:nvSpPr>
          <p:cNvPr id="5" name="Subtitle 4"/>
          <p:cNvSpPr>
            <a:spLocks noGrp="1"/>
          </p:cNvSpPr>
          <p:nvPr>
            <p:ph type="subTitle" sz="quarter" idx="1"/>
          </p:nvPr>
        </p:nvSpPr>
        <p:spPr>
          <a:xfrm>
            <a:off x="592363" y="3886200"/>
            <a:ext cx="7772400" cy="2819400"/>
          </a:xfrm>
        </p:spPr>
        <p:txBody>
          <a:bodyPr tIns="32146" bIns="32146"/>
          <a:lstStyle/>
          <a:p>
            <a:pPr algn="ctr"/>
            <a:r>
              <a:rPr lang="en-US" sz="2400" dirty="0">
                <a:solidFill>
                  <a:schemeClr val="tx2">
                    <a:lumMod val="50000"/>
                  </a:schemeClr>
                </a:solidFill>
              </a:rPr>
              <a:t>Steve Mitchell</a:t>
            </a:r>
          </a:p>
          <a:p>
            <a:pPr algn="ctr"/>
            <a:r>
              <a:rPr lang="en-US" sz="2400" dirty="0">
                <a:solidFill>
                  <a:schemeClr val="tx2">
                    <a:lumMod val="50000"/>
                  </a:schemeClr>
                </a:solidFill>
              </a:rPr>
              <a:t>Mitchell Research &amp; Communications, Inc.</a:t>
            </a:r>
          </a:p>
          <a:p>
            <a:pPr algn="ctr"/>
            <a:r>
              <a:rPr lang="en-US" sz="2400" dirty="0">
                <a:solidFill>
                  <a:schemeClr val="tx2">
                    <a:lumMod val="50000"/>
                  </a:schemeClr>
                </a:solidFill>
              </a:rPr>
              <a:t>314 Evergreen Suite B, East Lansing, MI 48823</a:t>
            </a:r>
          </a:p>
          <a:p>
            <a:pPr algn="ctr"/>
            <a:endParaRPr lang="en-US" sz="2400" dirty="0">
              <a:solidFill>
                <a:schemeClr val="tx2">
                  <a:lumMod val="50000"/>
                </a:schemeClr>
              </a:solidFill>
            </a:endParaRPr>
          </a:p>
          <a:p>
            <a:pPr algn="ctr"/>
            <a:r>
              <a:rPr lang="en-US" sz="2400" dirty="0">
                <a:solidFill>
                  <a:schemeClr val="tx2">
                    <a:lumMod val="50000"/>
                  </a:schemeClr>
                </a:solidFill>
              </a:rPr>
              <a:t>stevemitchell40@gmail.com </a:t>
            </a:r>
          </a:p>
          <a:p>
            <a:pPr algn="ctr"/>
            <a:r>
              <a:rPr lang="en-US" sz="2400" dirty="0">
                <a:solidFill>
                  <a:schemeClr val="tx2">
                    <a:lumMod val="50000"/>
                  </a:schemeClr>
                </a:solidFill>
              </a:rPr>
              <a:t>Office: 517-351-4111 Cell: 248-891-2414</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1" y="457200"/>
            <a:ext cx="8195125" cy="2438400"/>
          </a:xfrm>
          <a:prstGeom prst="rect">
            <a:avLst/>
          </a:prstGeom>
          <a:ln w="38100" cap="sq">
            <a:solidFill>
              <a:srgbClr val="000000"/>
            </a:solidFill>
            <a:prstDash val="solid"/>
            <a:miter lim="800000"/>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2" name="Slide Number Placeholder 1"/>
          <p:cNvSpPr>
            <a:spLocks noGrp="1"/>
          </p:cNvSpPr>
          <p:nvPr>
            <p:ph type="sldNum" sz="quarter" idx="12"/>
          </p:nvPr>
        </p:nvSpPr>
        <p:spPr/>
        <p:txBody>
          <a:bodyPr/>
          <a:lstStyle/>
          <a:p>
            <a:pPr>
              <a:defRPr/>
            </a:pPr>
            <a:fld id="{8452C932-02EF-475A-9931-964FAFD92F4A}" type="slidenum">
              <a:rPr lang="en-US" smtClean="0"/>
              <a:pPr>
                <a:defRPr/>
              </a:pPr>
              <a:t>32</a:t>
            </a:fld>
            <a:endParaRPr lang="en-US"/>
          </a:p>
        </p:txBody>
      </p:sp>
      <p:sp>
        <p:nvSpPr>
          <p:cNvPr id="6" name="Date Placeholder 3"/>
          <p:cNvSpPr>
            <a:spLocks noGrp="1"/>
          </p:cNvSpPr>
          <p:nvPr>
            <p:ph type="dt" sz="half" idx="10"/>
          </p:nvPr>
        </p:nvSpPr>
        <p:spPr>
          <a:xfrm>
            <a:off x="17860" y="6375797"/>
            <a:ext cx="2133600" cy="365125"/>
          </a:xfrm>
        </p:spPr>
        <p:txBody>
          <a:bodyPr/>
          <a:lstStyle/>
          <a:p>
            <a:r>
              <a:rPr lang="en-US" dirty="0"/>
              <a:t>6/10/2019</a:t>
            </a:r>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2865361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3400" y="1447800"/>
            <a:ext cx="7854696" cy="2743200"/>
          </a:xfrm>
        </p:spPr>
        <p:txBody>
          <a:bodyPr>
            <a:normAutofit fontScale="25000" lnSpcReduction="20000"/>
          </a:bodyPr>
          <a:lstStyle/>
          <a:p>
            <a:pPr algn="ctr"/>
            <a:endParaRPr lang="en-US" sz="4000" b="1" dirty="0">
              <a:solidFill>
                <a:schemeClr val="bg1"/>
              </a:solidFill>
              <a:latin typeface="+mj-lt"/>
            </a:endParaRPr>
          </a:p>
          <a:p>
            <a:pPr marL="857250" indent="-857250" algn="l">
              <a:buFont typeface="Arial" panose="020B0604020202020204" pitchFamily="34" charset="0"/>
              <a:buChar char="•"/>
            </a:pPr>
            <a:r>
              <a:rPr lang="en-US" sz="11200" dirty="0">
                <a:solidFill>
                  <a:schemeClr val="bg1"/>
                </a:solidFill>
                <a:latin typeface="+mj-lt"/>
              </a:rPr>
              <a:t>In addition to asking about a combined millage with proceeds going to public health and seniors, we also tested support for individual millages. We tested support for a one quarter mil tax for public health and a quarter mil tax for seniors.</a:t>
            </a:r>
          </a:p>
          <a:p>
            <a:pPr marL="857250" indent="-857250" algn="l">
              <a:buFont typeface="Arial" panose="020B0604020202020204" pitchFamily="34" charset="0"/>
              <a:buChar char="•"/>
            </a:pPr>
            <a:r>
              <a:rPr lang="en-US" sz="11200" dirty="0">
                <a:solidFill>
                  <a:schemeClr val="bg1"/>
                </a:solidFill>
                <a:latin typeface="+mj-lt"/>
              </a:rPr>
              <a:t>Since support was so strong for the combined millage, there is no need to analyze the results of the individual millages.</a:t>
            </a:r>
          </a:p>
          <a:p>
            <a:pPr marL="857250" indent="-857250" algn="l">
              <a:buFont typeface="Arial" panose="020B0604020202020204" pitchFamily="34" charset="0"/>
              <a:buChar char="•"/>
            </a:pPr>
            <a:r>
              <a:rPr lang="en-US" sz="11200" dirty="0">
                <a:solidFill>
                  <a:schemeClr val="bg1"/>
                </a:solidFill>
                <a:latin typeface="+mj-lt"/>
              </a:rPr>
              <a:t>We include those results in only one slide to show how strong the support was for each.</a:t>
            </a:r>
            <a:endParaRPr lang="en-US" sz="2400" b="1" dirty="0">
              <a:solidFill>
                <a:schemeClr val="bg1"/>
              </a:solidFill>
              <a:latin typeface="+mj-lt"/>
            </a:endParaRPr>
          </a:p>
        </p:txBody>
      </p:sp>
      <p:sp>
        <p:nvSpPr>
          <p:cNvPr id="3" name="Subtitle 3"/>
          <p:cNvSpPr txBox="1">
            <a:spLocks/>
          </p:cNvSpPr>
          <p:nvPr/>
        </p:nvSpPr>
        <p:spPr>
          <a:xfrm>
            <a:off x="533400" y="609600"/>
            <a:ext cx="7854696" cy="12192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4000" b="1" dirty="0">
                <a:solidFill>
                  <a:schemeClr val="bg1"/>
                </a:solidFill>
                <a:latin typeface="+mj-lt"/>
              </a:rPr>
              <a:t>Public Health/Senior Millage</a:t>
            </a:r>
          </a:p>
        </p:txBody>
      </p:sp>
    </p:spTree>
    <p:extLst>
      <p:ext uri="{BB962C8B-B14F-4D97-AF65-F5344CB8AC3E}">
        <p14:creationId xmlns:p14="http://schemas.microsoft.com/office/powerpoint/2010/main" val="1815063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Washtenaw Senior Millage</a:t>
            </a:r>
          </a:p>
          <a:p>
            <a:pPr algn="ctr"/>
            <a:r>
              <a:rPr lang="en-US" sz="4000" dirty="0">
                <a:solidFill>
                  <a:schemeClr val="bg1"/>
                </a:solidFill>
                <a:latin typeface="+mj-lt"/>
              </a:rPr>
              <a:t>Trial Ballot Questions</a:t>
            </a:r>
          </a:p>
        </p:txBody>
      </p:sp>
      <p:graphicFrame>
        <p:nvGraphicFramePr>
          <p:cNvPr id="5" name="Chart 4"/>
          <p:cNvGraphicFramePr>
            <a:graphicFrameLocks/>
          </p:cNvGraphicFramePr>
          <p:nvPr>
            <p:extLst>
              <p:ext uri="{D42A27DB-BD31-4B8C-83A1-F6EECF244321}">
                <p14:modId xmlns:p14="http://schemas.microsoft.com/office/powerpoint/2010/main" val="594295698"/>
              </p:ext>
            </p:extLst>
          </p:nvPr>
        </p:nvGraphicFramePr>
        <p:xfrm>
          <a:off x="762000" y="1922859"/>
          <a:ext cx="7696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7863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Washtenaw Senior Millage</a:t>
            </a:r>
          </a:p>
          <a:p>
            <a:pPr algn="ctr"/>
            <a:r>
              <a:rPr lang="en-US" sz="4000" dirty="0">
                <a:solidFill>
                  <a:schemeClr val="bg1"/>
                </a:solidFill>
                <a:latin typeface="+mj-lt"/>
              </a:rPr>
              <a:t>Trial Ballot Questions</a:t>
            </a:r>
          </a:p>
        </p:txBody>
      </p:sp>
      <p:graphicFrame>
        <p:nvGraphicFramePr>
          <p:cNvPr id="5" name="Chart 4"/>
          <p:cNvGraphicFramePr>
            <a:graphicFrameLocks/>
          </p:cNvGraphicFramePr>
          <p:nvPr>
            <p:extLst>
              <p:ext uri="{D42A27DB-BD31-4B8C-83A1-F6EECF244321}">
                <p14:modId xmlns:p14="http://schemas.microsoft.com/office/powerpoint/2010/main" val="4056775363"/>
              </p:ext>
            </p:extLst>
          </p:nvPr>
        </p:nvGraphicFramePr>
        <p:xfrm>
          <a:off x="762000" y="1922859"/>
          <a:ext cx="7696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586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446704647"/>
              </p:ext>
            </p:extLst>
          </p:nvPr>
        </p:nvGraphicFramePr>
        <p:xfrm>
          <a:off x="304800" y="1949578"/>
          <a:ext cx="8534400" cy="440174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Gender</a:t>
            </a:r>
          </a:p>
        </p:txBody>
      </p:sp>
    </p:spTree>
    <p:extLst>
      <p:ext uri="{BB962C8B-B14F-4D97-AF65-F5344CB8AC3E}">
        <p14:creationId xmlns:p14="http://schemas.microsoft.com/office/powerpoint/2010/main" val="40085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838899748"/>
              </p:ext>
            </p:extLst>
          </p:nvPr>
        </p:nvGraphicFramePr>
        <p:xfrm>
          <a:off x="457200" y="2057400"/>
          <a:ext cx="8545116" cy="428505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Voter Probability</a:t>
            </a:r>
          </a:p>
        </p:txBody>
      </p:sp>
    </p:spTree>
    <p:extLst>
      <p:ext uri="{BB962C8B-B14F-4D97-AF65-F5344CB8AC3E}">
        <p14:creationId xmlns:p14="http://schemas.microsoft.com/office/powerpoint/2010/main" val="9753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444793166"/>
              </p:ext>
            </p:extLst>
          </p:nvPr>
        </p:nvGraphicFramePr>
        <p:xfrm>
          <a:off x="457200" y="2057400"/>
          <a:ext cx="8545116" cy="428505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5"/>
          <p:cNvSpPr txBox="1">
            <a:spLocks/>
          </p:cNvSpPr>
          <p:nvPr/>
        </p:nvSpPr>
        <p:spPr>
          <a:xfrm>
            <a:off x="304800" y="381000"/>
            <a:ext cx="8358188" cy="1541859"/>
          </a:xfrm>
          <a:prstGeom prst="rect">
            <a:avLst/>
          </a:prstGeom>
        </p:spPr>
        <p:txBody>
          <a:bodyPr vert="horz" lIns="91435" tIns="45718" rIns="91435" bIns="45718"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4000" dirty="0">
                <a:solidFill>
                  <a:schemeClr val="bg1"/>
                </a:solidFill>
                <a:latin typeface="+mj-lt"/>
              </a:rPr>
              <a:t>$0.5 Mil Uninformed Trial Ballot-  </a:t>
            </a:r>
          </a:p>
          <a:p>
            <a:pPr algn="ctr"/>
            <a:r>
              <a:rPr lang="en-US" sz="4000" dirty="0">
                <a:solidFill>
                  <a:schemeClr val="bg1"/>
                </a:solidFill>
                <a:latin typeface="+mj-lt"/>
              </a:rPr>
              <a:t>“Yes” Vote by Age</a:t>
            </a:r>
          </a:p>
        </p:txBody>
      </p:sp>
    </p:spTree>
    <p:extLst>
      <p:ext uri="{BB962C8B-B14F-4D97-AF65-F5344CB8AC3E}">
        <p14:creationId xmlns:p14="http://schemas.microsoft.com/office/powerpoint/2010/main" val="1458899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Executive</Template>
  <TotalTime>14875</TotalTime>
  <Words>1389</Words>
  <Application>Microsoft Office PowerPoint</Application>
  <PresentationFormat>On-screen Show (4:3)</PresentationFormat>
  <Paragraphs>108</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Constantia</vt:lpstr>
      <vt:lpstr>Wingdings 2</vt:lpstr>
      <vt:lpstr>Flow</vt:lpstr>
      <vt:lpstr>   Washtenaw Senior Millage Survey Conducted July 22-26, 2020 (N=400)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Reasearch</dc:creator>
  <cp:lastModifiedBy>Jim McGuire</cp:lastModifiedBy>
  <cp:revision>152</cp:revision>
  <cp:lastPrinted>2017-11-03T18:12:15Z</cp:lastPrinted>
  <dcterms:created xsi:type="dcterms:W3CDTF">2017-10-17T14:41:48Z</dcterms:created>
  <dcterms:modified xsi:type="dcterms:W3CDTF">2020-08-03T15:59:38Z</dcterms:modified>
</cp:coreProperties>
</file>